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77" r:id="rId10"/>
    <p:sldId id="264" r:id="rId11"/>
    <p:sldId id="265" r:id="rId12"/>
    <p:sldId id="276" r:id="rId13"/>
    <p:sldId id="266" r:id="rId14"/>
    <p:sldId id="267" r:id="rId15"/>
    <p:sldId id="268" r:id="rId16"/>
    <p:sldId id="269" r:id="rId17"/>
    <p:sldId id="278" r:id="rId18"/>
    <p:sldId id="279" r:id="rId19"/>
    <p:sldId id="280" r:id="rId20"/>
    <p:sldId id="281" r:id="rId21"/>
    <p:sldId id="282" r:id="rId22"/>
    <p:sldId id="270" r:id="rId23"/>
    <p:sldId id="271" r:id="rId24"/>
    <p:sldId id="272" r:id="rId25"/>
    <p:sldId id="273" r:id="rId26"/>
    <p:sldId id="274" r:id="rId27"/>
    <p:sldId id="275"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5" autoAdjust="0"/>
    <p:restoredTop sz="91111" autoAdjust="0"/>
  </p:normalViewPr>
  <p:slideViewPr>
    <p:cSldViewPr>
      <p:cViewPr varScale="1">
        <p:scale>
          <a:sx n="42" d="100"/>
          <a:sy n="42" d="100"/>
        </p:scale>
        <p:origin x="-11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84B5D-7439-4537-9ABF-328B655A8598}" type="datetimeFigureOut">
              <a:rPr lang="en-US" smtClean="0"/>
              <a:t>10/5/2011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CF76-6C77-47D9-967F-27B0F06090F1}" type="slidenum">
              <a:rPr lang="en-US" smtClean="0"/>
              <a:t>‹#›</a:t>
            </a:fld>
            <a:endParaRPr lang="en-US"/>
          </a:p>
        </p:txBody>
      </p:sp>
    </p:spTree>
    <p:extLst>
      <p:ext uri="{BB962C8B-B14F-4D97-AF65-F5344CB8AC3E}">
        <p14:creationId xmlns:p14="http://schemas.microsoft.com/office/powerpoint/2010/main" val="32852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5CF76-6C77-47D9-967F-27B0F06090F1}" type="slidenum">
              <a:rPr lang="en-US" smtClean="0"/>
              <a:t>1</a:t>
            </a:fld>
            <a:endParaRPr lang="en-US"/>
          </a:p>
        </p:txBody>
      </p:sp>
    </p:spTree>
    <p:extLst>
      <p:ext uri="{BB962C8B-B14F-4D97-AF65-F5344CB8AC3E}">
        <p14:creationId xmlns:p14="http://schemas.microsoft.com/office/powerpoint/2010/main" val="87162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CF76-6C77-47D9-967F-27B0F06090F1}" type="slidenum">
              <a:rPr lang="en-US" smtClean="0"/>
              <a:t>2</a:t>
            </a:fld>
            <a:endParaRPr lang="en-US"/>
          </a:p>
        </p:txBody>
      </p:sp>
    </p:spTree>
    <p:extLst>
      <p:ext uri="{BB962C8B-B14F-4D97-AF65-F5344CB8AC3E}">
        <p14:creationId xmlns:p14="http://schemas.microsoft.com/office/powerpoint/2010/main" val="12051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CF76-6C77-47D9-967F-27B0F06090F1}" type="slidenum">
              <a:rPr lang="en-US" smtClean="0"/>
              <a:t>3</a:t>
            </a:fld>
            <a:endParaRPr lang="en-US"/>
          </a:p>
        </p:txBody>
      </p:sp>
    </p:spTree>
    <p:extLst>
      <p:ext uri="{BB962C8B-B14F-4D97-AF65-F5344CB8AC3E}">
        <p14:creationId xmlns:p14="http://schemas.microsoft.com/office/powerpoint/2010/main" val="373389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CF76-6C77-47D9-967F-27B0F06090F1}" type="slidenum">
              <a:rPr lang="en-US" smtClean="0"/>
              <a:t>6</a:t>
            </a:fld>
            <a:endParaRPr lang="en-US"/>
          </a:p>
        </p:txBody>
      </p:sp>
    </p:spTree>
    <p:extLst>
      <p:ext uri="{BB962C8B-B14F-4D97-AF65-F5344CB8AC3E}">
        <p14:creationId xmlns:p14="http://schemas.microsoft.com/office/powerpoint/2010/main" val="219878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CF76-6C77-47D9-967F-27B0F06090F1}" type="slidenum">
              <a:rPr lang="en-US" smtClean="0"/>
              <a:t>8</a:t>
            </a:fld>
            <a:endParaRPr lang="en-US"/>
          </a:p>
        </p:txBody>
      </p:sp>
    </p:spTree>
    <p:extLst>
      <p:ext uri="{BB962C8B-B14F-4D97-AF65-F5344CB8AC3E}">
        <p14:creationId xmlns:p14="http://schemas.microsoft.com/office/powerpoint/2010/main" val="398357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38E9C7-9BC0-4041-9CE5-322A6D58C1C5}" type="datetime1">
              <a:rPr lang="en-US" smtClean="0"/>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87E97-0B68-4120-ACD8-F2D734DBAB33}" type="slidenum">
              <a:rPr lang="en-US" smtClean="0"/>
              <a:t>‹#›</a:t>
            </a:fld>
            <a:endParaRPr lang="en-US"/>
          </a:p>
        </p:txBody>
      </p:sp>
    </p:spTree>
    <p:extLst>
      <p:ext uri="{BB962C8B-B14F-4D97-AF65-F5344CB8AC3E}">
        <p14:creationId xmlns:p14="http://schemas.microsoft.com/office/powerpoint/2010/main" val="93950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31F40-A743-4C42-9350-8A9F8759030A}" type="datetime1">
              <a:rPr lang="en-US" smtClean="0"/>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87E97-0B68-4120-ACD8-F2D734DBAB33}" type="slidenum">
              <a:rPr lang="en-US" smtClean="0"/>
              <a:t>‹#›</a:t>
            </a:fld>
            <a:endParaRPr lang="en-US"/>
          </a:p>
        </p:txBody>
      </p:sp>
    </p:spTree>
    <p:extLst>
      <p:ext uri="{BB962C8B-B14F-4D97-AF65-F5344CB8AC3E}">
        <p14:creationId xmlns:p14="http://schemas.microsoft.com/office/powerpoint/2010/main" val="256922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BE19E-BEBA-4861-9966-EFEB2F36B9A0}" type="datetime1">
              <a:rPr lang="en-US" smtClean="0"/>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87E97-0B68-4120-ACD8-F2D734DBAB33}" type="slidenum">
              <a:rPr lang="en-US" smtClean="0"/>
              <a:t>‹#›</a:t>
            </a:fld>
            <a:endParaRPr lang="en-US"/>
          </a:p>
        </p:txBody>
      </p:sp>
    </p:spTree>
    <p:extLst>
      <p:ext uri="{BB962C8B-B14F-4D97-AF65-F5344CB8AC3E}">
        <p14:creationId xmlns:p14="http://schemas.microsoft.com/office/powerpoint/2010/main" val="58447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5337F-AC0F-4018-A118-0B33841E888D}" type="datetime1">
              <a:rPr lang="en-US" smtClean="0"/>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87E97-0B68-4120-ACD8-F2D734DBAB33}" type="slidenum">
              <a:rPr lang="en-US" smtClean="0"/>
              <a:t>‹#›</a:t>
            </a:fld>
            <a:endParaRPr lang="en-US"/>
          </a:p>
        </p:txBody>
      </p:sp>
      <p:pic>
        <p:nvPicPr>
          <p:cNvPr id="7" name="Picture 2" descr="C:\Users\VA VANNY\New folder\Logo Mekong\Mekon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
            <a:ext cx="159494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8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93F79-387C-428E-A7E4-440612596897}" type="datetime1">
              <a:rPr lang="en-US" smtClean="0"/>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87E97-0B68-4120-ACD8-F2D734DBAB33}" type="slidenum">
              <a:rPr lang="en-US" smtClean="0"/>
              <a:t>‹#›</a:t>
            </a:fld>
            <a:endParaRPr lang="en-US"/>
          </a:p>
        </p:txBody>
      </p:sp>
    </p:spTree>
    <p:extLst>
      <p:ext uri="{BB962C8B-B14F-4D97-AF65-F5344CB8AC3E}">
        <p14:creationId xmlns:p14="http://schemas.microsoft.com/office/powerpoint/2010/main" val="342115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78AD4-A50A-4C4C-AA8E-664A1A3971C9}" type="datetime1">
              <a:rPr lang="en-US" smtClean="0"/>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87E97-0B68-4120-ACD8-F2D734DBAB33}" type="slidenum">
              <a:rPr lang="en-US" smtClean="0"/>
              <a:t>‹#›</a:t>
            </a:fld>
            <a:endParaRPr lang="en-US"/>
          </a:p>
        </p:txBody>
      </p:sp>
    </p:spTree>
    <p:extLst>
      <p:ext uri="{BB962C8B-B14F-4D97-AF65-F5344CB8AC3E}">
        <p14:creationId xmlns:p14="http://schemas.microsoft.com/office/powerpoint/2010/main" val="106484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6A21A7-1911-4AD8-91A6-5CE6A0CEFB60}" type="datetime1">
              <a:rPr lang="en-US" smtClean="0"/>
              <a:t>10/5/2011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87E97-0B68-4120-ACD8-F2D734DBAB33}" type="slidenum">
              <a:rPr lang="en-US" smtClean="0"/>
              <a:t>‹#›</a:t>
            </a:fld>
            <a:endParaRPr lang="en-US"/>
          </a:p>
        </p:txBody>
      </p:sp>
    </p:spTree>
    <p:extLst>
      <p:ext uri="{BB962C8B-B14F-4D97-AF65-F5344CB8AC3E}">
        <p14:creationId xmlns:p14="http://schemas.microsoft.com/office/powerpoint/2010/main" val="330235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4F9BB-3C33-410B-934D-4E5A93406E79}" type="datetime1">
              <a:rPr lang="en-US" smtClean="0"/>
              <a:t>10/5/2011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a:t>
            </a:fld>
            <a:endParaRPr lang="en-US"/>
          </a:p>
        </p:txBody>
      </p:sp>
    </p:spTree>
    <p:extLst>
      <p:ext uri="{BB962C8B-B14F-4D97-AF65-F5344CB8AC3E}">
        <p14:creationId xmlns:p14="http://schemas.microsoft.com/office/powerpoint/2010/main" val="301384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65E18-5C15-4F9E-9CDD-C3CE36A01C4D}" type="datetime1">
              <a:rPr lang="en-US" smtClean="0"/>
              <a:t>10/5/2011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87E97-0B68-4120-ACD8-F2D734DBAB33}" type="slidenum">
              <a:rPr lang="en-US" smtClean="0"/>
              <a:t>‹#›</a:t>
            </a:fld>
            <a:endParaRPr lang="en-US"/>
          </a:p>
        </p:txBody>
      </p:sp>
    </p:spTree>
    <p:extLst>
      <p:ext uri="{BB962C8B-B14F-4D97-AF65-F5344CB8AC3E}">
        <p14:creationId xmlns:p14="http://schemas.microsoft.com/office/powerpoint/2010/main" val="2544544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6E8AA-7F62-409F-8B61-5A64FD0AD7EF}" type="datetime1">
              <a:rPr lang="en-US" smtClean="0"/>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87E97-0B68-4120-ACD8-F2D734DBAB33}" type="slidenum">
              <a:rPr lang="en-US" smtClean="0"/>
              <a:t>‹#›</a:t>
            </a:fld>
            <a:endParaRPr lang="en-US"/>
          </a:p>
        </p:txBody>
      </p:sp>
    </p:spTree>
    <p:extLst>
      <p:ext uri="{BB962C8B-B14F-4D97-AF65-F5344CB8AC3E}">
        <p14:creationId xmlns:p14="http://schemas.microsoft.com/office/powerpoint/2010/main" val="10991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00C6A-C5B0-491A-B506-137FEFF66584}" type="datetime1">
              <a:rPr lang="en-US" smtClean="0"/>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87E97-0B68-4120-ACD8-F2D734DBAB33}" type="slidenum">
              <a:rPr lang="en-US" smtClean="0"/>
              <a:t>‹#›</a:t>
            </a:fld>
            <a:endParaRPr lang="en-US"/>
          </a:p>
        </p:txBody>
      </p:sp>
    </p:spTree>
    <p:extLst>
      <p:ext uri="{BB962C8B-B14F-4D97-AF65-F5344CB8AC3E}">
        <p14:creationId xmlns:p14="http://schemas.microsoft.com/office/powerpoint/2010/main" val="282729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BFAE3-D42C-4309-B436-34F792DDBBF1}" type="datetime1">
              <a:rPr lang="en-US" smtClean="0"/>
              <a:t>10/5/2011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87E97-0B68-4120-ACD8-F2D734DBAB33}" type="slidenum">
              <a:rPr lang="en-US" smtClean="0"/>
              <a:t>‹#›</a:t>
            </a:fld>
            <a:endParaRPr lang="en-US"/>
          </a:p>
        </p:txBody>
      </p:sp>
    </p:spTree>
    <p:extLst>
      <p:ext uri="{BB962C8B-B14F-4D97-AF65-F5344CB8AC3E}">
        <p14:creationId xmlns:p14="http://schemas.microsoft.com/office/powerpoint/2010/main" val="313149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8747" y="4267200"/>
            <a:ext cx="7625252" cy="175260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dirty="0" smtClean="0">
                <a:solidFill>
                  <a:schemeClr val="tx2">
                    <a:lumMod val="75000"/>
                  </a:schemeClr>
                </a:solidFill>
              </a:rPr>
              <a:t>By: Dr. Vann </a:t>
            </a:r>
            <a:r>
              <a:rPr lang="en-US" dirty="0" err="1" smtClean="0">
                <a:solidFill>
                  <a:schemeClr val="tx2">
                    <a:lumMod val="75000"/>
                  </a:schemeClr>
                </a:solidFill>
              </a:rPr>
              <a:t>Chandara</a:t>
            </a:r>
            <a:r>
              <a:rPr lang="en-US" dirty="0" smtClean="0">
                <a:solidFill>
                  <a:schemeClr val="tx2">
                    <a:lumMod val="75000"/>
                  </a:schemeClr>
                </a:solidFill>
              </a:rPr>
              <a:t>, School Director</a:t>
            </a:r>
          </a:p>
          <a:p>
            <a:endParaRPr lang="en-US" dirty="0" smtClean="0"/>
          </a:p>
          <a:p>
            <a:r>
              <a:rPr lang="en-US" dirty="0" smtClean="0">
                <a:solidFill>
                  <a:schemeClr val="tx1">
                    <a:lumMod val="95000"/>
                    <a:lumOff val="5000"/>
                  </a:schemeClr>
                </a:solidFill>
              </a:rPr>
              <a:t>Phnom Penh, October 05, 2011</a:t>
            </a:r>
            <a:endParaRPr lang="en-US" dirty="0">
              <a:solidFill>
                <a:schemeClr val="tx1">
                  <a:lumMod val="95000"/>
                  <a:lumOff val="5000"/>
                </a:schemeClr>
              </a:solidFill>
            </a:endParaRPr>
          </a:p>
        </p:txBody>
      </p:sp>
      <p:pic>
        <p:nvPicPr>
          <p:cNvPr id="1026" name="Picture 2" descr="D:\ALL\Mekong School of Law\Brochure\Published 1Brochure\photo for brochure\test 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746" y="0"/>
            <a:ext cx="7625253"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A VANNY\Desktop\New folder\Logo Mekong\wa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1" y="6042746"/>
            <a:ext cx="8610599" cy="81525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VA VANNY\New folder\Logo Mekong\Mek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
            <a:ext cx="1594947"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18747" y="3429000"/>
            <a:ext cx="7625252"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b="1" dirty="0">
                <a:solidFill>
                  <a:srgbClr val="002060"/>
                </a:solidFill>
              </a:rPr>
              <a:t>The Mekong School of Law</a:t>
            </a:r>
          </a:p>
        </p:txBody>
      </p:sp>
      <p:sp>
        <p:nvSpPr>
          <p:cNvPr id="5" name="Title 4"/>
          <p:cNvSpPr>
            <a:spLocks noGrp="1"/>
          </p:cNvSpPr>
          <p:nvPr>
            <p:ph type="ctrTitle"/>
          </p:nvPr>
        </p:nvSpPr>
        <p:spPr>
          <a:xfrm>
            <a:off x="1518745" y="1806575"/>
            <a:ext cx="7625253" cy="1470025"/>
          </a:xfrm>
          <a:solidFill>
            <a:schemeClr val="bg2">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a:lstStyle/>
          <a:p>
            <a:r>
              <a:rPr lang="en-US" b="1" dirty="0" smtClean="0">
                <a:solidFill>
                  <a:srgbClr val="FF0000"/>
                </a:solidFill>
              </a:rPr>
              <a:t>Orientation</a:t>
            </a:r>
            <a:endParaRPr lang="en-US" b="1" dirty="0">
              <a:solidFill>
                <a:srgbClr val="FF0000"/>
              </a:solidFill>
            </a:endParaRPr>
          </a:p>
        </p:txBody>
      </p:sp>
      <p:sp>
        <p:nvSpPr>
          <p:cNvPr id="2" name="Date Placeholder 1"/>
          <p:cNvSpPr>
            <a:spLocks noGrp="1"/>
          </p:cNvSpPr>
          <p:nvPr>
            <p:ph type="dt" sz="half" idx="10"/>
          </p:nvPr>
        </p:nvSpPr>
        <p:spPr/>
        <p:txBody>
          <a:bodyPr/>
          <a:lstStyle/>
          <a:p>
            <a:fld id="{A3B5B226-E64F-461B-BD5E-D9346BC352D2}" type="datetime1">
              <a:rPr lang="en-US" smtClean="0"/>
              <a:t>10/5/2011</a:t>
            </a:fld>
            <a:endParaRPr lang="en-US"/>
          </a:p>
        </p:txBody>
      </p:sp>
      <p:sp>
        <p:nvSpPr>
          <p:cNvPr id="6" name="Slide Number Placeholder 5"/>
          <p:cNvSpPr>
            <a:spLocks noGrp="1"/>
          </p:cNvSpPr>
          <p:nvPr>
            <p:ph type="sldNum" sz="quarter" idx="12"/>
          </p:nvPr>
        </p:nvSpPr>
        <p:spPr/>
        <p:txBody>
          <a:bodyPr/>
          <a:lstStyle/>
          <a:p>
            <a:fld id="{21187E97-0B68-4120-ACD8-F2D734DBAB33}" type="slidenum">
              <a:rPr lang="en-US" smtClean="0"/>
              <a:t>1</a:t>
            </a:fld>
            <a:endParaRPr lang="en-US"/>
          </a:p>
        </p:txBody>
      </p:sp>
    </p:spTree>
    <p:extLst>
      <p:ext uri="{BB962C8B-B14F-4D97-AF65-F5344CB8AC3E}">
        <p14:creationId xmlns:p14="http://schemas.microsoft.com/office/powerpoint/2010/main" val="26082287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General Courses</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3570894"/>
              </p:ext>
            </p:extLst>
          </p:nvPr>
        </p:nvGraphicFramePr>
        <p:xfrm>
          <a:off x="1524000" y="1600200"/>
          <a:ext cx="7620000" cy="4522613"/>
        </p:xfrm>
        <a:graphic>
          <a:graphicData uri="http://schemas.openxmlformats.org/drawingml/2006/table">
            <a:tbl>
              <a:tblPr firstRow="1" bandRow="1">
                <a:tableStyleId>{5C22544A-7EE6-4342-B048-85BDC9FD1C3A}</a:tableStyleId>
              </a:tblPr>
              <a:tblGrid>
                <a:gridCol w="7620000"/>
              </a:tblGrid>
              <a:tr h="642257">
                <a:tc>
                  <a:txBody>
                    <a:bodyPr/>
                    <a:lstStyle/>
                    <a:p>
                      <a:pPr algn="ctr"/>
                      <a:r>
                        <a:rPr lang="en-US" sz="3200" dirty="0" smtClean="0"/>
                        <a:t>English and Computer</a:t>
                      </a:r>
                      <a:endParaRPr lang="en-US" sz="3200" dirty="0"/>
                    </a:p>
                  </a:txBody>
                  <a:tcPr/>
                </a:tc>
              </a:tr>
              <a:tr h="574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English Language Level 3</a:t>
                      </a:r>
                    </a:p>
                  </a:txBody>
                  <a:tcPr/>
                </a:tc>
              </a:tr>
              <a:tr h="574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English Language Level 4</a:t>
                      </a:r>
                    </a:p>
                  </a:txBody>
                  <a:tcPr/>
                </a:tc>
              </a:tr>
              <a:tr h="574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English Language Level 5</a:t>
                      </a:r>
                    </a:p>
                  </a:txBody>
                  <a:tcPr/>
                </a:tc>
              </a:tr>
              <a:tr h="574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English Language Level 6</a:t>
                      </a:r>
                    </a:p>
                  </a:txBody>
                  <a:tcPr/>
                </a:tc>
              </a:tr>
              <a:tr h="574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English Language Level 7</a:t>
                      </a:r>
                    </a:p>
                  </a:txBody>
                  <a:tcPr/>
                </a:tc>
              </a:tr>
              <a:tr h="574651">
                <a:tc>
                  <a:txBody>
                    <a:bodyPr/>
                    <a:lstStyle/>
                    <a:p>
                      <a:r>
                        <a:rPr lang="en-US" sz="3200" dirty="0" smtClean="0"/>
                        <a:t>Computer Applications</a:t>
                      </a:r>
                      <a:r>
                        <a:rPr lang="en-US" sz="3200" baseline="0" dirty="0" smtClean="0"/>
                        <a:t> 1-6</a:t>
                      </a:r>
                      <a:endParaRPr lang="en-US" sz="3200" dirty="0"/>
                    </a:p>
                  </a:txBody>
                  <a:tcPr/>
                </a:tc>
              </a:tr>
              <a:tr h="405636">
                <a:tc>
                  <a:txBody>
                    <a:bodyPr/>
                    <a:lstStyle/>
                    <a:p>
                      <a:endParaRPr lang="en-US" dirty="0"/>
                    </a:p>
                  </a:txBody>
                  <a:tcPr/>
                </a:tc>
              </a:tr>
            </a:tbl>
          </a:graphicData>
        </a:graphic>
      </p:graphicFrame>
      <p:sp>
        <p:nvSpPr>
          <p:cNvPr id="3" name="Date Placeholder 2"/>
          <p:cNvSpPr>
            <a:spLocks noGrp="1"/>
          </p:cNvSpPr>
          <p:nvPr>
            <p:ph type="dt" sz="half" idx="10"/>
          </p:nvPr>
        </p:nvSpPr>
        <p:spPr/>
        <p:txBody>
          <a:bodyPr/>
          <a:lstStyle/>
          <a:p>
            <a:fld id="{A9C2731A-196B-4EAF-9B66-CCFEB7848B97}"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10</a:t>
            </a:fld>
            <a:endParaRPr lang="en-US"/>
          </a:p>
        </p:txBody>
      </p:sp>
    </p:spTree>
    <p:extLst>
      <p:ext uri="{BB962C8B-B14F-4D97-AF65-F5344CB8AC3E}">
        <p14:creationId xmlns:p14="http://schemas.microsoft.com/office/powerpoint/2010/main" val="22676782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sz="4000" dirty="0" smtClean="0"/>
              <a:t>Core and Major Required Courses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7352562"/>
              </p:ext>
            </p:extLst>
          </p:nvPr>
        </p:nvGraphicFramePr>
        <p:xfrm>
          <a:off x="1524000" y="1447800"/>
          <a:ext cx="7620000" cy="5212080"/>
        </p:xfrm>
        <a:graphic>
          <a:graphicData uri="http://schemas.openxmlformats.org/drawingml/2006/table">
            <a:tbl>
              <a:tblPr firstRow="1" bandRow="1">
                <a:tableStyleId>{5C22544A-7EE6-4342-B048-85BDC9FD1C3A}</a:tableStyleId>
              </a:tblPr>
              <a:tblGrid>
                <a:gridCol w="7620000"/>
              </a:tblGrid>
              <a:tr h="541867">
                <a:tc>
                  <a:txBody>
                    <a:bodyPr/>
                    <a:lstStyle/>
                    <a:p>
                      <a:r>
                        <a:rPr lang="en-US" sz="3200" dirty="0" smtClean="0"/>
                        <a:t>Criminal Law</a:t>
                      </a:r>
                    </a:p>
                  </a:txBody>
                  <a:tcPr/>
                </a:tc>
              </a:tr>
              <a:tr h="541867">
                <a:tc>
                  <a:txBody>
                    <a:bodyPr/>
                    <a:lstStyle/>
                    <a:p>
                      <a:r>
                        <a:rPr lang="en-US" sz="3200" dirty="0" smtClean="0"/>
                        <a:t>Special Criminal Law</a:t>
                      </a:r>
                      <a:endParaRPr lang="en-US" sz="3200" dirty="0"/>
                    </a:p>
                  </a:txBody>
                  <a:tcPr/>
                </a:tc>
              </a:tr>
              <a:tr h="541867">
                <a:tc>
                  <a:txBody>
                    <a:bodyPr/>
                    <a:lstStyle/>
                    <a:p>
                      <a:r>
                        <a:rPr lang="en-US" sz="3200" dirty="0" smtClean="0"/>
                        <a:t>Business Law I</a:t>
                      </a:r>
                      <a:endParaRPr lang="en-US" sz="3200" dirty="0"/>
                    </a:p>
                  </a:txBody>
                  <a:tcPr/>
                </a:tc>
              </a:tr>
              <a:tr h="541867">
                <a:tc>
                  <a:txBody>
                    <a:bodyPr/>
                    <a:lstStyle/>
                    <a:p>
                      <a:r>
                        <a:rPr lang="en-US" sz="3200" dirty="0" smtClean="0"/>
                        <a:t>Business Law II</a:t>
                      </a:r>
                      <a:endParaRPr lang="en-US" sz="3200" dirty="0"/>
                    </a:p>
                  </a:txBody>
                  <a:tcPr/>
                </a:tc>
              </a:tr>
              <a:tr h="541867">
                <a:tc>
                  <a:txBody>
                    <a:bodyPr/>
                    <a:lstStyle/>
                    <a:p>
                      <a:r>
                        <a:rPr lang="en-US" sz="3200" dirty="0" smtClean="0">
                          <a:solidFill>
                            <a:schemeClr val="tx1"/>
                          </a:solidFill>
                        </a:rPr>
                        <a:t>Administrative Law</a:t>
                      </a:r>
                      <a:endParaRPr lang="en-US" sz="3200" dirty="0">
                        <a:solidFill>
                          <a:schemeClr val="tx1"/>
                        </a:solidFill>
                      </a:endParaRPr>
                    </a:p>
                  </a:txBody>
                  <a:tcPr/>
                </a:tc>
              </a:tr>
              <a:tr h="541867">
                <a:tc>
                  <a:txBody>
                    <a:bodyPr/>
                    <a:lstStyle/>
                    <a:p>
                      <a:r>
                        <a:rPr lang="en-US" sz="3200" dirty="0" smtClean="0"/>
                        <a:t>Intellectual Property Law</a:t>
                      </a:r>
                      <a:endParaRPr lang="en-US" sz="3200" dirty="0"/>
                    </a:p>
                  </a:txBody>
                  <a:tcPr/>
                </a:tc>
              </a:tr>
              <a:tr h="541867">
                <a:tc>
                  <a:txBody>
                    <a:bodyPr/>
                    <a:lstStyle/>
                    <a:p>
                      <a:r>
                        <a:rPr lang="en-US" sz="3200" dirty="0" smtClean="0"/>
                        <a:t>Civil</a:t>
                      </a:r>
                      <a:r>
                        <a:rPr lang="en-US" sz="3200" baseline="0" dirty="0" smtClean="0"/>
                        <a:t> Procedure Law</a:t>
                      </a:r>
                      <a:endParaRPr lang="en-US" sz="3200" dirty="0"/>
                    </a:p>
                  </a:txBody>
                  <a:tcPr/>
                </a:tc>
              </a:tr>
              <a:tr h="541867">
                <a:tc>
                  <a:txBody>
                    <a:bodyPr/>
                    <a:lstStyle/>
                    <a:p>
                      <a:r>
                        <a:rPr lang="en-US" sz="3200" dirty="0" smtClean="0"/>
                        <a:t>Criminal</a:t>
                      </a:r>
                      <a:r>
                        <a:rPr lang="en-US" sz="3200" baseline="0" dirty="0" smtClean="0"/>
                        <a:t> Procedure Law I</a:t>
                      </a:r>
                      <a:endParaRPr lang="en-US" sz="3200" dirty="0"/>
                    </a:p>
                  </a:txBody>
                  <a:tcPr/>
                </a:tc>
              </a:tr>
              <a:tr h="541867">
                <a:tc>
                  <a:txBody>
                    <a:bodyPr/>
                    <a:lstStyle/>
                    <a:p>
                      <a:r>
                        <a:rPr lang="en-US" sz="3200" dirty="0" smtClean="0"/>
                        <a:t>Criminal</a:t>
                      </a:r>
                      <a:r>
                        <a:rPr lang="en-US" sz="3200" baseline="0" dirty="0" smtClean="0"/>
                        <a:t> Procedure Law II</a:t>
                      </a:r>
                      <a:endParaRPr lang="en-US" sz="3200" dirty="0"/>
                    </a:p>
                  </a:txBody>
                  <a:tcPr/>
                </a:tc>
              </a:tr>
            </a:tbl>
          </a:graphicData>
        </a:graphic>
      </p:graphicFrame>
      <p:sp>
        <p:nvSpPr>
          <p:cNvPr id="3" name="Date Placeholder 2"/>
          <p:cNvSpPr>
            <a:spLocks noGrp="1"/>
          </p:cNvSpPr>
          <p:nvPr>
            <p:ph type="dt" sz="half" idx="10"/>
          </p:nvPr>
        </p:nvSpPr>
        <p:spPr/>
        <p:txBody>
          <a:bodyPr/>
          <a:lstStyle/>
          <a:p>
            <a:fld id="{880A07E7-FD91-41FA-A122-2087A195DEF2}" type="datetime1">
              <a:rPr lang="en-US" smtClean="0"/>
              <a:t>10/5/2011</a:t>
            </a:fld>
            <a:endParaRPr lang="en-US"/>
          </a:p>
        </p:txBody>
      </p:sp>
      <p:sp>
        <p:nvSpPr>
          <p:cNvPr id="4" name="Slide Number Placeholder 3"/>
          <p:cNvSpPr>
            <a:spLocks noGrp="1"/>
          </p:cNvSpPr>
          <p:nvPr>
            <p:ph type="sldNum" sz="quarter" idx="12"/>
          </p:nvPr>
        </p:nvSpPr>
        <p:spPr/>
        <p:txBody>
          <a:bodyPr/>
          <a:lstStyle/>
          <a:p>
            <a:fld id="{21187E97-0B68-4120-ACD8-F2D734DBAB33}" type="slidenum">
              <a:rPr lang="en-US" smtClean="0"/>
              <a:t>11</a:t>
            </a:fld>
            <a:endParaRPr lang="en-US"/>
          </a:p>
        </p:txBody>
      </p:sp>
    </p:spTree>
    <p:extLst>
      <p:ext uri="{BB962C8B-B14F-4D97-AF65-F5344CB8AC3E}">
        <p14:creationId xmlns:p14="http://schemas.microsoft.com/office/powerpoint/2010/main" val="20455488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53050632"/>
              </p:ext>
            </p:extLst>
          </p:nvPr>
        </p:nvGraphicFramePr>
        <p:xfrm>
          <a:off x="1524000" y="1524000"/>
          <a:ext cx="7620000" cy="5181600"/>
        </p:xfrm>
        <a:graphic>
          <a:graphicData uri="http://schemas.openxmlformats.org/drawingml/2006/table">
            <a:tbl>
              <a:tblPr firstRow="1" bandRow="1">
                <a:tableStyleId>{5C22544A-7EE6-4342-B048-85BDC9FD1C3A}</a:tableStyleId>
              </a:tblPr>
              <a:tblGrid>
                <a:gridCol w="7620000"/>
              </a:tblGrid>
              <a:tr h="370840">
                <a:tc>
                  <a:txBody>
                    <a:bodyPr/>
                    <a:lstStyle/>
                    <a:p>
                      <a:r>
                        <a:rPr lang="en-US" sz="2800" dirty="0" smtClean="0"/>
                        <a:t>Labor Law</a:t>
                      </a:r>
                      <a:endParaRPr lang="en-US" sz="2800" dirty="0"/>
                    </a:p>
                  </a:txBody>
                  <a:tcPr/>
                </a:tc>
              </a:tr>
              <a:tr h="370840">
                <a:tc>
                  <a:txBody>
                    <a:bodyPr/>
                    <a:lstStyle/>
                    <a:p>
                      <a:r>
                        <a:rPr lang="en-US" sz="2800" dirty="0" smtClean="0"/>
                        <a:t>Contract Law</a:t>
                      </a:r>
                      <a:endParaRPr lang="en-US" sz="2800" dirty="0"/>
                    </a:p>
                  </a:txBody>
                  <a:tcPr/>
                </a:tc>
              </a:tr>
              <a:tr h="370840">
                <a:tc>
                  <a:txBody>
                    <a:bodyPr/>
                    <a:lstStyle/>
                    <a:p>
                      <a:r>
                        <a:rPr lang="en-US" sz="2800" dirty="0" smtClean="0"/>
                        <a:t>International</a:t>
                      </a:r>
                      <a:r>
                        <a:rPr lang="en-US" sz="2800" baseline="0" dirty="0" smtClean="0"/>
                        <a:t> Relations</a:t>
                      </a:r>
                      <a:endParaRPr lang="en-US" sz="2800" dirty="0"/>
                    </a:p>
                  </a:txBody>
                  <a:tcPr/>
                </a:tc>
              </a:tr>
              <a:tr h="370840">
                <a:tc>
                  <a:txBody>
                    <a:bodyPr/>
                    <a:lstStyle/>
                    <a:p>
                      <a:r>
                        <a:rPr lang="en-US" sz="2800" dirty="0" smtClean="0"/>
                        <a:t>Public International Law</a:t>
                      </a:r>
                      <a:endParaRPr lang="en-US" sz="2800" dirty="0"/>
                    </a:p>
                  </a:txBody>
                  <a:tcPr/>
                </a:tc>
              </a:tr>
              <a:tr h="370840">
                <a:tc>
                  <a:txBody>
                    <a:bodyPr/>
                    <a:lstStyle/>
                    <a:p>
                      <a:r>
                        <a:rPr lang="en-US" sz="2800" dirty="0" smtClean="0"/>
                        <a:t>Private International Law</a:t>
                      </a:r>
                      <a:endParaRPr lang="en-US" sz="2800" dirty="0"/>
                    </a:p>
                  </a:txBody>
                  <a:tcPr/>
                </a:tc>
              </a:tr>
              <a:tr h="370840">
                <a:tc>
                  <a:txBody>
                    <a:bodyPr/>
                    <a:lstStyle/>
                    <a:p>
                      <a:r>
                        <a:rPr lang="en-US" sz="2800" dirty="0" smtClean="0"/>
                        <a:t>Land Law and &amp;Urbanization</a:t>
                      </a:r>
                      <a:endParaRPr lang="en-US" sz="2800" dirty="0"/>
                    </a:p>
                  </a:txBody>
                  <a:tcPr/>
                </a:tc>
              </a:tr>
              <a:tr h="370840">
                <a:tc>
                  <a:txBody>
                    <a:bodyPr/>
                    <a:lstStyle/>
                    <a:p>
                      <a:r>
                        <a:rPr lang="en-US" sz="2800" dirty="0" smtClean="0"/>
                        <a:t>Tax Law</a:t>
                      </a:r>
                      <a:endParaRPr lang="en-US" sz="2800" dirty="0"/>
                    </a:p>
                  </a:txBody>
                  <a:tcPr/>
                </a:tc>
              </a:tr>
              <a:tr h="370840">
                <a:tc>
                  <a:txBody>
                    <a:bodyPr/>
                    <a:lstStyle/>
                    <a:p>
                      <a:r>
                        <a:rPr lang="en-US" sz="2800" dirty="0" smtClean="0"/>
                        <a:t>Diplomatic and Consular Laws</a:t>
                      </a:r>
                      <a:endParaRPr lang="en-US" sz="2800" dirty="0"/>
                    </a:p>
                  </a:txBody>
                  <a:tcPr/>
                </a:tc>
              </a:tr>
              <a:tr h="370840">
                <a:tc>
                  <a:txBody>
                    <a:bodyPr/>
                    <a:lstStyle/>
                    <a:p>
                      <a:r>
                        <a:rPr lang="en-US" sz="2800" dirty="0" smtClean="0"/>
                        <a:t>Human rights</a:t>
                      </a:r>
                      <a:r>
                        <a:rPr lang="en-US" sz="2800" baseline="0" dirty="0" smtClean="0"/>
                        <a:t> Law</a:t>
                      </a:r>
                      <a:endParaRPr lang="en-US" sz="2800" dirty="0"/>
                    </a:p>
                  </a:txBody>
                  <a:tcPr/>
                </a:tc>
              </a:tr>
              <a:tr h="370840">
                <a:tc>
                  <a:txBody>
                    <a:bodyPr/>
                    <a:lstStyle/>
                    <a:p>
                      <a:r>
                        <a:rPr lang="en-US" sz="2800" dirty="0" smtClean="0"/>
                        <a:t>Research Methods</a:t>
                      </a:r>
                      <a:endParaRPr lang="en-US" sz="2800" dirty="0"/>
                    </a:p>
                  </a:txBody>
                  <a:tcPr/>
                </a:tc>
              </a:tr>
            </a:tbl>
          </a:graphicData>
        </a:graphic>
      </p:graphicFrame>
      <p:sp>
        <p:nvSpPr>
          <p:cNvPr id="5"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sz="4000" b="1" dirty="0" smtClean="0">
                <a:solidFill>
                  <a:srgbClr val="FF0000"/>
                </a:solidFill>
              </a:rPr>
              <a:t>Core and Major Required Courses</a:t>
            </a:r>
            <a:endParaRPr lang="en-US" sz="4000" b="1" dirty="0">
              <a:solidFill>
                <a:srgbClr val="FF0000"/>
              </a:solidFill>
            </a:endParaRPr>
          </a:p>
        </p:txBody>
      </p:sp>
      <p:sp>
        <p:nvSpPr>
          <p:cNvPr id="2" name="Date Placeholder 1"/>
          <p:cNvSpPr>
            <a:spLocks noGrp="1"/>
          </p:cNvSpPr>
          <p:nvPr>
            <p:ph type="dt" sz="half" idx="10"/>
          </p:nvPr>
        </p:nvSpPr>
        <p:spPr/>
        <p:txBody>
          <a:bodyPr/>
          <a:lstStyle/>
          <a:p>
            <a:fld id="{1A85A1CD-EA92-4290-946B-C7C58C90004E}" type="datetime1">
              <a:rPr lang="en-US" smtClean="0"/>
              <a:t>10/5/2011</a:t>
            </a:fld>
            <a:endParaRPr lang="en-US"/>
          </a:p>
        </p:txBody>
      </p:sp>
      <p:sp>
        <p:nvSpPr>
          <p:cNvPr id="3" name="Slide Number Placeholder 2"/>
          <p:cNvSpPr>
            <a:spLocks noGrp="1"/>
          </p:cNvSpPr>
          <p:nvPr>
            <p:ph type="sldNum" sz="quarter" idx="12"/>
          </p:nvPr>
        </p:nvSpPr>
        <p:spPr/>
        <p:txBody>
          <a:bodyPr/>
          <a:lstStyle/>
          <a:p>
            <a:fld id="{21187E97-0B68-4120-ACD8-F2D734DBAB33}" type="slidenum">
              <a:rPr lang="en-US" smtClean="0"/>
              <a:t>12</a:t>
            </a:fld>
            <a:endParaRPr lang="en-US"/>
          </a:p>
        </p:txBody>
      </p:sp>
    </p:spTree>
    <p:extLst>
      <p:ext uri="{BB962C8B-B14F-4D97-AF65-F5344CB8AC3E}">
        <p14:creationId xmlns:p14="http://schemas.microsoft.com/office/powerpoint/2010/main" val="42589664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4000" b="1" dirty="0" smtClean="0">
                <a:solidFill>
                  <a:srgbClr val="FF0000"/>
                </a:solidFill>
              </a:rPr>
              <a:t>Major Concentration Courses in Law</a:t>
            </a:r>
            <a:endParaRPr lang="en-US" sz="40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2778987"/>
              </p:ext>
            </p:extLst>
          </p:nvPr>
        </p:nvGraphicFramePr>
        <p:xfrm>
          <a:off x="1524000" y="1889760"/>
          <a:ext cx="7620000" cy="4053840"/>
        </p:xfrm>
        <a:graphic>
          <a:graphicData uri="http://schemas.openxmlformats.org/drawingml/2006/table">
            <a:tbl>
              <a:tblPr firstRow="1" bandRow="1">
                <a:tableStyleId>{5C22544A-7EE6-4342-B048-85BDC9FD1C3A}</a:tableStyleId>
              </a:tblPr>
              <a:tblGrid>
                <a:gridCol w="7620000"/>
              </a:tblGrid>
              <a:tr h="370840">
                <a:tc>
                  <a:txBody>
                    <a:bodyPr/>
                    <a:lstStyle/>
                    <a:p>
                      <a:pPr algn="ctr"/>
                      <a:r>
                        <a:rPr lang="en-US" sz="3200" dirty="0" smtClean="0"/>
                        <a:t>Major Concentration Courses in Law</a:t>
                      </a:r>
                      <a:endParaRPr lang="en-US" sz="3200" dirty="0"/>
                    </a:p>
                  </a:txBody>
                  <a:tcPr/>
                </a:tc>
              </a:tr>
              <a:tr h="370840">
                <a:tc>
                  <a:txBody>
                    <a:bodyPr/>
                    <a:lstStyle/>
                    <a:p>
                      <a:r>
                        <a:rPr lang="en-US" sz="3200" dirty="0" smtClean="0"/>
                        <a:t>Administrative</a:t>
                      </a:r>
                      <a:r>
                        <a:rPr lang="en-US" sz="3200" baseline="0" dirty="0" smtClean="0"/>
                        <a:t> Procedure</a:t>
                      </a:r>
                      <a:endParaRPr lang="en-US" sz="3200" dirty="0"/>
                    </a:p>
                  </a:txBody>
                  <a:tcPr/>
                </a:tc>
              </a:tr>
              <a:tr h="370840">
                <a:tc>
                  <a:txBody>
                    <a:bodyPr/>
                    <a:lstStyle/>
                    <a:p>
                      <a:r>
                        <a:rPr lang="en-US" sz="3200" dirty="0" smtClean="0"/>
                        <a:t>Special Contract law</a:t>
                      </a:r>
                    </a:p>
                  </a:txBody>
                  <a:tcPr/>
                </a:tc>
              </a:tr>
              <a:tr h="370840">
                <a:tc>
                  <a:txBody>
                    <a:bodyPr/>
                    <a:lstStyle/>
                    <a:p>
                      <a:r>
                        <a:rPr lang="en-US" sz="3200" dirty="0" smtClean="0"/>
                        <a:t>Special Criminal</a:t>
                      </a:r>
                      <a:r>
                        <a:rPr lang="en-US" sz="3200" baseline="0" dirty="0" smtClean="0"/>
                        <a:t> Law</a:t>
                      </a:r>
                      <a:endParaRPr lang="en-US" sz="3200" dirty="0"/>
                    </a:p>
                  </a:txBody>
                  <a:tcPr/>
                </a:tc>
              </a:tr>
              <a:tr h="370840">
                <a:tc>
                  <a:txBody>
                    <a:bodyPr/>
                    <a:lstStyle/>
                    <a:p>
                      <a:r>
                        <a:rPr lang="en-US" sz="3200" dirty="0" smtClean="0"/>
                        <a:t>Family Law</a:t>
                      </a:r>
                      <a:endParaRPr lang="en-US" sz="3200" dirty="0"/>
                    </a:p>
                  </a:txBody>
                  <a:tcPr/>
                </a:tc>
              </a:tr>
              <a:tr h="370840">
                <a:tc>
                  <a:txBody>
                    <a:bodyPr/>
                    <a:lstStyle/>
                    <a:p>
                      <a:pPr marL="0" algn="l" defTabSz="914400" rtl="0" eaLnBrk="1" latinLnBrk="0" hangingPunct="1"/>
                      <a:r>
                        <a:rPr lang="en-US" sz="3200" kern="1200" dirty="0" smtClean="0">
                          <a:solidFill>
                            <a:schemeClr val="dk1"/>
                          </a:solidFill>
                          <a:latin typeface="+mn-lt"/>
                          <a:ea typeface="+mn-ea"/>
                          <a:cs typeface="+mn-cs"/>
                        </a:rPr>
                        <a:t>Public Good Governance</a:t>
                      </a:r>
                      <a:endParaRPr lang="en-US" sz="3200" kern="1200" dirty="0">
                        <a:solidFill>
                          <a:schemeClr val="dk1"/>
                        </a:solidFill>
                        <a:latin typeface="+mn-lt"/>
                        <a:ea typeface="+mn-ea"/>
                        <a:cs typeface="+mn-cs"/>
                      </a:endParaRPr>
                    </a:p>
                  </a:txBody>
                  <a:tcPr/>
                </a:tc>
              </a:tr>
              <a:tr h="370840">
                <a:tc>
                  <a:txBody>
                    <a:bodyPr/>
                    <a:lstStyle/>
                    <a:p>
                      <a:pPr marL="0" algn="l" defTabSz="914400" rtl="0" eaLnBrk="1" latinLnBrk="0" hangingPunct="1"/>
                      <a:r>
                        <a:rPr lang="en-US" sz="3200" kern="1200" dirty="0" smtClean="0">
                          <a:solidFill>
                            <a:schemeClr val="dk1"/>
                          </a:solidFill>
                          <a:latin typeface="+mn-lt"/>
                          <a:ea typeface="+mn-ea"/>
                          <a:cs typeface="+mn-cs"/>
                        </a:rPr>
                        <a:t>Public Function Law</a:t>
                      </a:r>
                      <a:endParaRPr lang="en-US" sz="3200" kern="1200" dirty="0">
                        <a:solidFill>
                          <a:schemeClr val="dk1"/>
                        </a:solidFill>
                        <a:latin typeface="+mn-lt"/>
                        <a:ea typeface="+mn-ea"/>
                        <a:cs typeface="+mn-cs"/>
                      </a:endParaRPr>
                    </a:p>
                  </a:txBody>
                  <a:tcPr/>
                </a:tc>
              </a:tr>
            </a:tbl>
          </a:graphicData>
        </a:graphic>
      </p:graphicFrame>
      <p:sp>
        <p:nvSpPr>
          <p:cNvPr id="3" name="Date Placeholder 2"/>
          <p:cNvSpPr>
            <a:spLocks noGrp="1"/>
          </p:cNvSpPr>
          <p:nvPr>
            <p:ph type="dt" sz="half" idx="10"/>
          </p:nvPr>
        </p:nvSpPr>
        <p:spPr/>
        <p:txBody>
          <a:bodyPr/>
          <a:lstStyle/>
          <a:p>
            <a:fld id="{17E481F7-81F2-43A5-BDB9-09F552F863C7}"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13</a:t>
            </a:fld>
            <a:endParaRPr lang="en-US"/>
          </a:p>
        </p:txBody>
      </p:sp>
    </p:spTree>
    <p:extLst>
      <p:ext uri="{BB962C8B-B14F-4D97-AF65-F5344CB8AC3E}">
        <p14:creationId xmlns:p14="http://schemas.microsoft.com/office/powerpoint/2010/main" val="32174011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solidFill>
                  <a:srgbClr val="FF0000"/>
                </a:solidFill>
              </a:rPr>
              <a:t>Major Concentration Courses in Business Law</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048576"/>
              </p:ext>
            </p:extLst>
          </p:nvPr>
        </p:nvGraphicFramePr>
        <p:xfrm>
          <a:off x="1568605" y="1935480"/>
          <a:ext cx="7543800" cy="4053840"/>
        </p:xfrm>
        <a:graphic>
          <a:graphicData uri="http://schemas.openxmlformats.org/drawingml/2006/table">
            <a:tbl>
              <a:tblPr firstRow="1" bandRow="1">
                <a:tableStyleId>{5C22544A-7EE6-4342-B048-85BDC9FD1C3A}</a:tableStyleId>
              </a:tblPr>
              <a:tblGrid>
                <a:gridCol w="7543800"/>
              </a:tblGrid>
              <a:tr h="370840">
                <a:tc>
                  <a:txBody>
                    <a:bodyPr/>
                    <a:lstStyle/>
                    <a:p>
                      <a:r>
                        <a:rPr lang="en-US" sz="3200" dirty="0" smtClean="0"/>
                        <a:t>Micro Economics</a:t>
                      </a:r>
                      <a:endParaRPr lang="en-US" sz="3200" dirty="0"/>
                    </a:p>
                  </a:txBody>
                  <a:tcPr/>
                </a:tc>
              </a:tr>
              <a:tr h="370840">
                <a:tc>
                  <a:txBody>
                    <a:bodyPr/>
                    <a:lstStyle/>
                    <a:p>
                      <a:r>
                        <a:rPr lang="en-US" sz="3200" dirty="0" smtClean="0"/>
                        <a:t>Principle</a:t>
                      </a:r>
                      <a:r>
                        <a:rPr lang="en-US" sz="3200" baseline="0" dirty="0" smtClean="0"/>
                        <a:t> of Accounting</a:t>
                      </a:r>
                      <a:endParaRPr lang="en-US" sz="3200" dirty="0"/>
                    </a:p>
                  </a:txBody>
                  <a:tcPr/>
                </a:tc>
              </a:tr>
              <a:tr h="370840">
                <a:tc>
                  <a:txBody>
                    <a:bodyPr/>
                    <a:lstStyle/>
                    <a:p>
                      <a:r>
                        <a:rPr lang="en-US" sz="3200" dirty="0" smtClean="0"/>
                        <a:t>Principle</a:t>
                      </a:r>
                      <a:r>
                        <a:rPr lang="en-US" sz="3200" baseline="0" dirty="0" smtClean="0"/>
                        <a:t> of Finance and Banking</a:t>
                      </a:r>
                      <a:endParaRPr lang="en-US" sz="3200" dirty="0"/>
                    </a:p>
                  </a:txBody>
                  <a:tcPr/>
                </a:tc>
              </a:tr>
              <a:tr h="370840">
                <a:tc>
                  <a:txBody>
                    <a:bodyPr/>
                    <a:lstStyle/>
                    <a:p>
                      <a:r>
                        <a:rPr lang="en-US" sz="3200" dirty="0" smtClean="0"/>
                        <a:t>Principle of Marketing</a:t>
                      </a:r>
                      <a:endParaRPr lang="en-US" sz="3200" dirty="0"/>
                    </a:p>
                  </a:txBody>
                  <a:tcPr/>
                </a:tc>
              </a:tr>
              <a:tr h="370840">
                <a:tc>
                  <a:txBody>
                    <a:bodyPr/>
                    <a:lstStyle/>
                    <a:p>
                      <a:r>
                        <a:rPr lang="en-US" sz="3200" dirty="0" smtClean="0"/>
                        <a:t>Laws of</a:t>
                      </a:r>
                      <a:r>
                        <a:rPr lang="en-US" sz="3200" baseline="0" dirty="0" smtClean="0"/>
                        <a:t> International Business Transaction</a:t>
                      </a:r>
                      <a:endParaRPr lang="en-US" sz="3200" dirty="0"/>
                    </a:p>
                  </a:txBody>
                  <a:tcPr/>
                </a:tc>
              </a:tr>
              <a:tr h="370840">
                <a:tc>
                  <a:txBody>
                    <a:bodyPr/>
                    <a:lstStyle/>
                    <a:p>
                      <a:r>
                        <a:rPr lang="en-US" sz="3200" dirty="0" smtClean="0"/>
                        <a:t>Alternative Dispute Resolution</a:t>
                      </a:r>
                      <a:endParaRPr lang="en-US" sz="3200" dirty="0"/>
                    </a:p>
                  </a:txBody>
                  <a:tcPr/>
                </a:tc>
              </a:tr>
              <a:tr h="370840">
                <a:tc>
                  <a:txBody>
                    <a:bodyPr/>
                    <a:lstStyle/>
                    <a:p>
                      <a:r>
                        <a:rPr lang="en-US" sz="3200" dirty="0" smtClean="0"/>
                        <a:t>Regulations on Securities Market</a:t>
                      </a:r>
                      <a:endParaRPr lang="en-US" sz="3200" dirty="0"/>
                    </a:p>
                  </a:txBody>
                  <a:tcPr/>
                </a:tc>
              </a:tr>
            </a:tbl>
          </a:graphicData>
        </a:graphic>
      </p:graphicFrame>
      <p:sp>
        <p:nvSpPr>
          <p:cNvPr id="3" name="Date Placeholder 2"/>
          <p:cNvSpPr>
            <a:spLocks noGrp="1"/>
          </p:cNvSpPr>
          <p:nvPr>
            <p:ph type="dt" sz="half" idx="10"/>
          </p:nvPr>
        </p:nvSpPr>
        <p:spPr/>
        <p:txBody>
          <a:bodyPr/>
          <a:lstStyle/>
          <a:p>
            <a:fld id="{3E503C3C-F017-44D2-8D96-F01EE68111ED}"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14</a:t>
            </a:fld>
            <a:endParaRPr lang="en-US"/>
          </a:p>
        </p:txBody>
      </p:sp>
    </p:spTree>
    <p:extLst>
      <p:ext uri="{BB962C8B-B14F-4D97-AF65-F5344CB8AC3E}">
        <p14:creationId xmlns:p14="http://schemas.microsoft.com/office/powerpoint/2010/main" val="1453065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solidFill>
                  <a:srgbClr val="FF0000"/>
                </a:solidFill>
              </a:rPr>
              <a:t>Major Concentration Courses in Human Rights</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1634188"/>
              </p:ext>
            </p:extLst>
          </p:nvPr>
        </p:nvGraphicFramePr>
        <p:xfrm>
          <a:off x="1524000" y="1600200"/>
          <a:ext cx="7620000" cy="4541520"/>
        </p:xfrm>
        <a:graphic>
          <a:graphicData uri="http://schemas.openxmlformats.org/drawingml/2006/table">
            <a:tbl>
              <a:tblPr firstRow="1" bandRow="1">
                <a:tableStyleId>{5C22544A-7EE6-4342-B048-85BDC9FD1C3A}</a:tableStyleId>
              </a:tblPr>
              <a:tblGrid>
                <a:gridCol w="7620000"/>
              </a:tblGrid>
              <a:tr h="370840">
                <a:tc>
                  <a:txBody>
                    <a:bodyPr/>
                    <a:lstStyle/>
                    <a:p>
                      <a:r>
                        <a:rPr lang="en-US" sz="3200" dirty="0" smtClean="0"/>
                        <a:t>Mechanism</a:t>
                      </a:r>
                      <a:r>
                        <a:rPr lang="en-US" sz="3200" baseline="0" dirty="0" smtClean="0"/>
                        <a:t> for Protection and Promotion of Human Rights</a:t>
                      </a:r>
                      <a:endParaRPr lang="en-US" sz="3200" dirty="0"/>
                    </a:p>
                  </a:txBody>
                  <a:tcPr/>
                </a:tc>
              </a:tr>
              <a:tr h="370840">
                <a:tc>
                  <a:txBody>
                    <a:bodyPr/>
                    <a:lstStyle/>
                    <a:p>
                      <a:r>
                        <a:rPr lang="en-US" sz="3200" dirty="0" smtClean="0"/>
                        <a:t>Women and law</a:t>
                      </a:r>
                      <a:endParaRPr lang="en-US" sz="3200" dirty="0"/>
                    </a:p>
                  </a:txBody>
                  <a:tcPr/>
                </a:tc>
              </a:tr>
              <a:tr h="370840">
                <a:tc>
                  <a:txBody>
                    <a:bodyPr/>
                    <a:lstStyle/>
                    <a:p>
                      <a:r>
                        <a:rPr lang="en-US" sz="3200" dirty="0" smtClean="0"/>
                        <a:t>Children and Law</a:t>
                      </a:r>
                      <a:endParaRPr lang="en-US" sz="3200" dirty="0"/>
                    </a:p>
                  </a:txBody>
                  <a:tcPr/>
                </a:tc>
              </a:tr>
              <a:tr h="370840">
                <a:tc>
                  <a:txBody>
                    <a:bodyPr/>
                    <a:lstStyle/>
                    <a:p>
                      <a:r>
                        <a:rPr lang="en-US" sz="3200" dirty="0" smtClean="0"/>
                        <a:t>Civil and Political Rights</a:t>
                      </a:r>
                      <a:endParaRPr lang="en-US" sz="3200" dirty="0"/>
                    </a:p>
                  </a:txBody>
                  <a:tcPr/>
                </a:tc>
              </a:tr>
              <a:tr h="370840">
                <a:tc>
                  <a:txBody>
                    <a:bodyPr/>
                    <a:lstStyle/>
                    <a:p>
                      <a:r>
                        <a:rPr lang="en-US" sz="3200" dirty="0" smtClean="0"/>
                        <a:t>Economics,</a:t>
                      </a:r>
                      <a:r>
                        <a:rPr lang="en-US" sz="3200" baseline="0" dirty="0" smtClean="0"/>
                        <a:t> social and Cultural Rights</a:t>
                      </a:r>
                      <a:endParaRPr lang="en-US" sz="3200" dirty="0"/>
                    </a:p>
                  </a:txBody>
                  <a:tcPr/>
                </a:tc>
              </a:tr>
              <a:tr h="370840">
                <a:tc>
                  <a:txBody>
                    <a:bodyPr/>
                    <a:lstStyle/>
                    <a:p>
                      <a:r>
                        <a:rPr lang="en-US" sz="3200" dirty="0" smtClean="0"/>
                        <a:t>Migrant Worker and Law</a:t>
                      </a:r>
                      <a:endParaRPr lang="en-US" sz="3200" dirty="0"/>
                    </a:p>
                  </a:txBody>
                  <a:tcPr/>
                </a:tc>
              </a:tr>
              <a:tr h="370840">
                <a:tc>
                  <a:txBody>
                    <a:bodyPr/>
                    <a:lstStyle/>
                    <a:p>
                      <a:r>
                        <a:rPr lang="en-US" sz="3200" dirty="0" smtClean="0"/>
                        <a:t>Indigenous People</a:t>
                      </a:r>
                      <a:r>
                        <a:rPr lang="en-US" sz="3200" baseline="0" dirty="0" smtClean="0"/>
                        <a:t> and Law</a:t>
                      </a:r>
                      <a:endParaRPr lang="en-US" sz="3200" dirty="0"/>
                    </a:p>
                  </a:txBody>
                  <a:tcPr/>
                </a:tc>
              </a:tr>
            </a:tbl>
          </a:graphicData>
        </a:graphic>
      </p:graphicFrame>
      <p:sp>
        <p:nvSpPr>
          <p:cNvPr id="3" name="Date Placeholder 2"/>
          <p:cNvSpPr>
            <a:spLocks noGrp="1"/>
          </p:cNvSpPr>
          <p:nvPr>
            <p:ph type="dt" sz="half" idx="10"/>
          </p:nvPr>
        </p:nvSpPr>
        <p:spPr/>
        <p:txBody>
          <a:bodyPr/>
          <a:lstStyle/>
          <a:p>
            <a:fld id="{A9E7620B-B4DB-4DB1-9FF7-0C6781901306}"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15</a:t>
            </a:fld>
            <a:endParaRPr lang="en-US"/>
          </a:p>
        </p:txBody>
      </p:sp>
    </p:spTree>
    <p:extLst>
      <p:ext uri="{BB962C8B-B14F-4D97-AF65-F5344CB8AC3E}">
        <p14:creationId xmlns:p14="http://schemas.microsoft.com/office/powerpoint/2010/main" val="23944096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Student’s Activities</a:t>
            </a:r>
            <a:endParaRPr lang="en-US" b="1" dirty="0">
              <a:solidFill>
                <a:srgbClr val="FF0000"/>
              </a:solidFill>
            </a:endParaRPr>
          </a:p>
        </p:txBody>
      </p:sp>
      <p:sp>
        <p:nvSpPr>
          <p:cNvPr id="3" name="Content Placeholder 2"/>
          <p:cNvSpPr>
            <a:spLocks noGrp="1"/>
          </p:cNvSpPr>
          <p:nvPr>
            <p:ph idx="1"/>
          </p:nvPr>
        </p:nvSpPr>
        <p:spPr>
          <a:xfrm>
            <a:off x="1600200" y="1752600"/>
            <a:ext cx="7086600" cy="5181600"/>
          </a:xfrm>
        </p:spPr>
        <p:txBody>
          <a:bodyPr/>
          <a:lstStyle/>
          <a:p>
            <a:r>
              <a:rPr lang="en-US" sz="3600" b="1" dirty="0"/>
              <a:t>Discussion Club</a:t>
            </a:r>
          </a:p>
          <a:p>
            <a:r>
              <a:rPr lang="en-US" sz="3600" b="1" dirty="0" smtClean="0"/>
              <a:t>Annual Competition (Client Counseling, Mock Trial)</a:t>
            </a:r>
          </a:p>
          <a:p>
            <a:r>
              <a:rPr lang="en-US" sz="3600" b="1" dirty="0" smtClean="0"/>
              <a:t>Seminars</a:t>
            </a:r>
          </a:p>
          <a:p>
            <a:r>
              <a:rPr lang="en-US" sz="3600" b="1" dirty="0" smtClean="0"/>
              <a:t>Trips</a:t>
            </a:r>
          </a:p>
          <a:p>
            <a:endParaRPr lang="en-US" dirty="0" smtClean="0"/>
          </a:p>
          <a:p>
            <a:endParaRPr lang="en-US" dirty="0" smtClean="0"/>
          </a:p>
          <a:p>
            <a:endParaRPr lang="en-US" dirty="0" smtClean="0"/>
          </a:p>
          <a:p>
            <a:endParaRPr lang="en-US" dirty="0"/>
          </a:p>
        </p:txBody>
      </p:sp>
      <p:pic>
        <p:nvPicPr>
          <p:cNvPr id="1026" name="Picture 2" descr="C:\Users\VA VANNY\Desktop\Edit Photo\photo for brochure\IMG_2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100" y="4013200"/>
            <a:ext cx="3695700" cy="24638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7EE84553-2A04-4B4B-B06A-46602DB53645}"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16</a:t>
            </a:fld>
            <a:endParaRPr lang="en-US"/>
          </a:p>
        </p:txBody>
      </p:sp>
    </p:spTree>
    <p:extLst>
      <p:ext uri="{BB962C8B-B14F-4D97-AF65-F5344CB8AC3E}">
        <p14:creationId xmlns:p14="http://schemas.microsoft.com/office/powerpoint/2010/main" val="29123748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18746" y="0"/>
            <a:ext cx="7625254" cy="12192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Discussion Club</a:t>
            </a:r>
            <a:endParaRPr lang="en-US" b="1" dirty="0">
              <a:solidFill>
                <a:srgbClr val="FF0000"/>
              </a:solidFill>
            </a:endParaRPr>
          </a:p>
        </p:txBody>
      </p:sp>
      <p:pic>
        <p:nvPicPr>
          <p:cNvPr id="3074" name="Picture 2" descr="C:\Users\VA VANNY\Desktop\Edit Photo\D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676400"/>
            <a:ext cx="3096607" cy="2322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A VANNY\Desktop\Edit Photo\IMG_4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923" y="4330436"/>
            <a:ext cx="3395477" cy="226365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VA VANNY\Desktop\Edit Photo\photo for brochure\IMG_19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922" y="1433883"/>
            <a:ext cx="3395478" cy="22636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VA VANNY\Desktop\Edit Photo\photo for brochure\IMG_19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1" y="4529683"/>
            <a:ext cx="3096606" cy="20644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A VANNY\New folder\Logo Mekong\Meko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
            <a:ext cx="1594947"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0FF03E1D-ED14-42A5-BF8A-3E59485414AF}" type="datetime1">
              <a:rPr lang="en-US" smtClean="0"/>
              <a:t>10/5/2011</a:t>
            </a:fld>
            <a:endParaRPr lang="en-US"/>
          </a:p>
        </p:txBody>
      </p:sp>
      <p:sp>
        <p:nvSpPr>
          <p:cNvPr id="4" name="Slide Number Placeholder 3"/>
          <p:cNvSpPr>
            <a:spLocks noGrp="1"/>
          </p:cNvSpPr>
          <p:nvPr>
            <p:ph type="sldNum" sz="quarter" idx="12"/>
          </p:nvPr>
        </p:nvSpPr>
        <p:spPr/>
        <p:txBody>
          <a:bodyPr/>
          <a:lstStyle/>
          <a:p>
            <a:fld id="{21187E97-0B68-4120-ACD8-F2D734DBAB33}" type="slidenum">
              <a:rPr lang="en-US" smtClean="0"/>
              <a:t>17</a:t>
            </a:fld>
            <a:endParaRPr lang="en-US"/>
          </a:p>
        </p:txBody>
      </p:sp>
    </p:spTree>
    <p:extLst>
      <p:ext uri="{BB962C8B-B14F-4D97-AF65-F5344CB8AC3E}">
        <p14:creationId xmlns:p14="http://schemas.microsoft.com/office/powerpoint/2010/main" val="40289636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Annual Competitions</a:t>
            </a:r>
            <a:endParaRPr lang="en-US" b="1" dirty="0">
              <a:solidFill>
                <a:srgbClr val="FF0000"/>
              </a:solidFill>
            </a:endParaRPr>
          </a:p>
        </p:txBody>
      </p:sp>
      <p:sp>
        <p:nvSpPr>
          <p:cNvPr id="3" name="Content Placeholder 2"/>
          <p:cNvSpPr>
            <a:spLocks noGrp="1"/>
          </p:cNvSpPr>
          <p:nvPr>
            <p:ph idx="1"/>
          </p:nvPr>
        </p:nvSpPr>
        <p:spPr>
          <a:xfrm>
            <a:off x="1524000" y="1447800"/>
            <a:ext cx="7162800" cy="4678363"/>
          </a:xfrm>
        </p:spPr>
        <p:txBody>
          <a:bodyPr/>
          <a:lstStyle/>
          <a:p>
            <a:r>
              <a:rPr lang="en-US" b="1" dirty="0" smtClean="0"/>
              <a:t>Client Counseling</a:t>
            </a:r>
            <a:endParaRPr lang="en-US" b="1" dirty="0"/>
          </a:p>
        </p:txBody>
      </p:sp>
      <p:pic>
        <p:nvPicPr>
          <p:cNvPr id="2050" name="Picture 2" descr="C:\Users\VA VANNY\Desktop\Edit Photo\photo for brochure\IMG_43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506"/>
          <a:stretch/>
        </p:blipFill>
        <p:spPr bwMode="auto">
          <a:xfrm>
            <a:off x="1676400" y="3921810"/>
            <a:ext cx="3505200" cy="2326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VA VANNY\Desktop\Edit Photo\photo for brochure\IMG_85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79" r="20233" b="14913"/>
          <a:stretch/>
        </p:blipFill>
        <p:spPr bwMode="auto">
          <a:xfrm>
            <a:off x="5715000" y="2209800"/>
            <a:ext cx="3276600" cy="252571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E07E04B-DC97-4DBC-9191-DE23EB7F768F}"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18</a:t>
            </a:fld>
            <a:endParaRPr lang="en-US"/>
          </a:p>
        </p:txBody>
      </p:sp>
    </p:spTree>
    <p:extLst>
      <p:ext uri="{BB962C8B-B14F-4D97-AF65-F5344CB8AC3E}">
        <p14:creationId xmlns:p14="http://schemas.microsoft.com/office/powerpoint/2010/main" val="3895475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Annual Competitions</a:t>
            </a:r>
            <a:endParaRPr lang="en-US" b="1" dirty="0">
              <a:solidFill>
                <a:srgbClr val="FF0000"/>
              </a:solidFill>
            </a:endParaRPr>
          </a:p>
        </p:txBody>
      </p:sp>
      <p:sp>
        <p:nvSpPr>
          <p:cNvPr id="3" name="Content Placeholder 2"/>
          <p:cNvSpPr>
            <a:spLocks noGrp="1"/>
          </p:cNvSpPr>
          <p:nvPr>
            <p:ph idx="1"/>
          </p:nvPr>
        </p:nvSpPr>
        <p:spPr>
          <a:xfrm>
            <a:off x="1600200" y="1371600"/>
            <a:ext cx="7086600" cy="4754563"/>
          </a:xfrm>
        </p:spPr>
        <p:txBody>
          <a:bodyPr/>
          <a:lstStyle/>
          <a:p>
            <a:r>
              <a:rPr lang="en-US" b="1" dirty="0" smtClean="0"/>
              <a:t>Mock Trial</a:t>
            </a:r>
            <a:endParaRPr lang="en-US" b="1" dirty="0"/>
          </a:p>
        </p:txBody>
      </p:sp>
      <p:pic>
        <p:nvPicPr>
          <p:cNvPr id="3074" name="Picture 2" descr="C:\Users\VA VANNY\Desktop\Edit Photo\PIC_01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1" y="3668287"/>
            <a:ext cx="37338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ALL\Acer\PICTURE\Moc\pic\PIC_0110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457218"/>
            <a:ext cx="3581400" cy="268605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7FCF0360-FE66-45DF-BBC0-A2646E65B628}"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19</a:t>
            </a:fld>
            <a:endParaRPr lang="en-US"/>
          </a:p>
        </p:txBody>
      </p:sp>
    </p:spTree>
    <p:extLst>
      <p:ext uri="{BB962C8B-B14F-4D97-AF65-F5344CB8AC3E}">
        <p14:creationId xmlns:p14="http://schemas.microsoft.com/office/powerpoint/2010/main" val="35594691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Content</a:t>
            </a:r>
            <a:endParaRPr lang="en-US"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88897121"/>
              </p:ext>
            </p:extLst>
          </p:nvPr>
        </p:nvGraphicFramePr>
        <p:xfrm>
          <a:off x="1524000" y="1280160"/>
          <a:ext cx="7620000" cy="5577843"/>
        </p:xfrm>
        <a:graphic>
          <a:graphicData uri="http://schemas.openxmlformats.org/drawingml/2006/table">
            <a:tbl>
              <a:tblPr firstRow="1" bandRow="1">
                <a:tableStyleId>{10A1B5D5-9B99-4C35-A422-299274C87663}</a:tableStyleId>
              </a:tblPr>
              <a:tblGrid>
                <a:gridCol w="7620000"/>
              </a:tblGrid>
              <a:tr h="626724">
                <a:tc>
                  <a:txBody>
                    <a:bodyPr/>
                    <a:lstStyle/>
                    <a:p>
                      <a:r>
                        <a:rPr lang="en-US" sz="3000" dirty="0" smtClean="0">
                          <a:solidFill>
                            <a:srgbClr val="002060"/>
                          </a:solidFill>
                        </a:rPr>
                        <a:t>Introduction</a:t>
                      </a:r>
                      <a:endParaRPr lang="en-US" sz="3000" dirty="0">
                        <a:solidFill>
                          <a:srgbClr val="002060"/>
                        </a:solidFill>
                      </a:endParaRPr>
                    </a:p>
                  </a:txBody>
                  <a:tcPr/>
                </a:tc>
              </a:tr>
              <a:tr h="626724">
                <a:tc>
                  <a:txBody>
                    <a:bodyPr/>
                    <a:lstStyle/>
                    <a:p>
                      <a:pPr algn="l"/>
                      <a:r>
                        <a:rPr lang="en-US" sz="3000" dirty="0" smtClean="0">
                          <a:solidFill>
                            <a:srgbClr val="002060"/>
                          </a:solidFill>
                        </a:rPr>
                        <a:t>Objectives</a:t>
                      </a:r>
                      <a:endParaRPr lang="en-US" sz="3000" dirty="0">
                        <a:solidFill>
                          <a:srgbClr val="002060"/>
                        </a:solidFill>
                      </a:endParaRPr>
                    </a:p>
                  </a:txBody>
                  <a:tcPr/>
                </a:tc>
              </a:tr>
              <a:tr h="626724">
                <a:tc>
                  <a:txBody>
                    <a:bodyPr/>
                    <a:lstStyle/>
                    <a:p>
                      <a:pPr algn="l"/>
                      <a:r>
                        <a:rPr lang="en-US" sz="3000" dirty="0" smtClean="0">
                          <a:solidFill>
                            <a:srgbClr val="002060"/>
                          </a:solidFill>
                        </a:rPr>
                        <a:t>School Leaders</a:t>
                      </a:r>
                      <a:endParaRPr lang="en-US" sz="3000" dirty="0">
                        <a:solidFill>
                          <a:srgbClr val="002060"/>
                        </a:solidFill>
                      </a:endParaRPr>
                    </a:p>
                  </a:txBody>
                  <a:tcPr/>
                </a:tc>
              </a:tr>
              <a:tr h="626724">
                <a:tc>
                  <a:txBody>
                    <a:bodyPr/>
                    <a:lstStyle/>
                    <a:p>
                      <a:pPr algn="l"/>
                      <a:r>
                        <a:rPr lang="en-US" sz="3000" dirty="0" smtClean="0">
                          <a:solidFill>
                            <a:srgbClr val="002060"/>
                          </a:solidFill>
                        </a:rPr>
                        <a:t>Program Structures</a:t>
                      </a:r>
                      <a:endParaRPr lang="en-US" sz="3000" dirty="0">
                        <a:solidFill>
                          <a:srgbClr val="002060"/>
                        </a:solidFill>
                      </a:endParaRPr>
                    </a:p>
                  </a:txBody>
                  <a:tcPr/>
                </a:tc>
              </a:tr>
              <a:tr h="626724">
                <a:tc>
                  <a:txBody>
                    <a:bodyPr/>
                    <a:lstStyle/>
                    <a:p>
                      <a:pPr algn="l"/>
                      <a:r>
                        <a:rPr lang="en-US" sz="3000" dirty="0" smtClean="0">
                          <a:solidFill>
                            <a:srgbClr val="002060"/>
                          </a:solidFill>
                        </a:rPr>
                        <a:t>Student’s Activities</a:t>
                      </a:r>
                      <a:endParaRPr lang="en-US" sz="3000" dirty="0">
                        <a:solidFill>
                          <a:srgbClr val="002060"/>
                        </a:solidFill>
                      </a:endParaRPr>
                    </a:p>
                  </a:txBody>
                  <a:tcPr/>
                </a:tc>
              </a:tr>
              <a:tr h="626724">
                <a:tc>
                  <a:txBody>
                    <a:bodyPr/>
                    <a:lstStyle/>
                    <a:p>
                      <a:pPr algn="l"/>
                      <a:r>
                        <a:rPr lang="en-US" sz="3000" dirty="0" smtClean="0">
                          <a:solidFill>
                            <a:srgbClr val="002060"/>
                          </a:solidFill>
                        </a:rPr>
                        <a:t>What</a:t>
                      </a:r>
                      <a:r>
                        <a:rPr lang="en-US" sz="3000" baseline="0" dirty="0" smtClean="0">
                          <a:solidFill>
                            <a:srgbClr val="002060"/>
                          </a:solidFill>
                        </a:rPr>
                        <a:t> is Law?</a:t>
                      </a:r>
                      <a:endParaRPr lang="en-US" sz="3000" dirty="0">
                        <a:solidFill>
                          <a:srgbClr val="002060"/>
                        </a:solidFill>
                      </a:endParaRPr>
                    </a:p>
                  </a:txBody>
                  <a:tcPr/>
                </a:tc>
              </a:tr>
              <a:tr h="626724">
                <a:tc>
                  <a:txBody>
                    <a:bodyPr/>
                    <a:lstStyle/>
                    <a:p>
                      <a:pPr algn="l"/>
                      <a:r>
                        <a:rPr lang="en-US" sz="3000" dirty="0" smtClean="0">
                          <a:solidFill>
                            <a:srgbClr val="002060"/>
                          </a:solidFill>
                        </a:rPr>
                        <a:t>Why Study</a:t>
                      </a:r>
                      <a:r>
                        <a:rPr lang="en-US" sz="3000" baseline="0" dirty="0" smtClean="0">
                          <a:solidFill>
                            <a:srgbClr val="002060"/>
                          </a:solidFill>
                        </a:rPr>
                        <a:t> Law?</a:t>
                      </a:r>
                      <a:endParaRPr lang="en-US" sz="3000" dirty="0">
                        <a:solidFill>
                          <a:srgbClr val="002060"/>
                        </a:solidFill>
                      </a:endParaRPr>
                    </a:p>
                  </a:txBody>
                  <a:tcPr/>
                </a:tc>
              </a:tr>
              <a:tr h="626724">
                <a:tc>
                  <a:txBody>
                    <a:bodyPr/>
                    <a:lstStyle/>
                    <a:p>
                      <a:pPr algn="l"/>
                      <a:r>
                        <a:rPr lang="en-US" sz="3000" dirty="0" smtClean="0">
                          <a:solidFill>
                            <a:srgbClr val="002060"/>
                          </a:solidFill>
                        </a:rPr>
                        <a:t>Why Study Law at MSLAW?</a:t>
                      </a:r>
                      <a:endParaRPr lang="en-US" sz="3000" dirty="0">
                        <a:solidFill>
                          <a:srgbClr val="002060"/>
                        </a:solidFill>
                      </a:endParaRPr>
                    </a:p>
                  </a:txBody>
                  <a:tcPr/>
                </a:tc>
              </a:tr>
              <a:tr h="564051">
                <a:tc>
                  <a:txBody>
                    <a:bodyPr/>
                    <a:lstStyle/>
                    <a:p>
                      <a:pPr algn="l"/>
                      <a:r>
                        <a:rPr lang="en-US" sz="3000" dirty="0" smtClean="0">
                          <a:solidFill>
                            <a:srgbClr val="002060"/>
                          </a:solidFill>
                        </a:rPr>
                        <a:t>Career Opportunities</a:t>
                      </a:r>
                      <a:endParaRPr lang="en-US" sz="3000" dirty="0">
                        <a:solidFill>
                          <a:srgbClr val="002060"/>
                        </a:solidFill>
                      </a:endParaRPr>
                    </a:p>
                  </a:txBody>
                  <a:tcPr/>
                </a:tc>
              </a:tr>
            </a:tbl>
          </a:graphicData>
        </a:graphic>
      </p:graphicFrame>
      <p:sp>
        <p:nvSpPr>
          <p:cNvPr id="5" name="Content Placeholder 4"/>
          <p:cNvSpPr>
            <a:spLocks noGrp="1"/>
          </p:cNvSpPr>
          <p:nvPr>
            <p:ph idx="1"/>
          </p:nvPr>
        </p:nvSpPr>
        <p:spPr/>
        <p:txBody>
          <a:bodyPr/>
          <a:lstStyle/>
          <a:p>
            <a:pPr marL="0" indent="0">
              <a:buNone/>
            </a:pPr>
            <a:endParaRPr lang="en-US" dirty="0"/>
          </a:p>
        </p:txBody>
      </p:sp>
      <p:sp>
        <p:nvSpPr>
          <p:cNvPr id="3" name="Date Placeholder 2"/>
          <p:cNvSpPr>
            <a:spLocks noGrp="1"/>
          </p:cNvSpPr>
          <p:nvPr>
            <p:ph type="dt" sz="half" idx="10"/>
          </p:nvPr>
        </p:nvSpPr>
        <p:spPr/>
        <p:txBody>
          <a:bodyPr/>
          <a:lstStyle/>
          <a:p>
            <a:fld id="{612670FE-8E71-40BF-BC8D-46FFA96D19F0}" type="datetime1">
              <a:rPr lang="en-US" smtClean="0"/>
              <a:t>10/5/2011</a:t>
            </a:fld>
            <a:endParaRPr lang="en-US"/>
          </a:p>
        </p:txBody>
      </p:sp>
      <p:sp>
        <p:nvSpPr>
          <p:cNvPr id="6" name="Slide Number Placeholder 5"/>
          <p:cNvSpPr>
            <a:spLocks noGrp="1"/>
          </p:cNvSpPr>
          <p:nvPr>
            <p:ph type="sldNum" sz="quarter" idx="12"/>
          </p:nvPr>
        </p:nvSpPr>
        <p:spPr/>
        <p:txBody>
          <a:bodyPr/>
          <a:lstStyle/>
          <a:p>
            <a:fld id="{21187E97-0B68-4120-ACD8-F2D734DBAB33}" type="slidenum">
              <a:rPr lang="en-US" smtClean="0"/>
              <a:t>2</a:t>
            </a:fld>
            <a:endParaRPr lang="en-US"/>
          </a:p>
        </p:txBody>
      </p:sp>
    </p:spTree>
    <p:extLst>
      <p:ext uri="{BB962C8B-B14F-4D97-AF65-F5344CB8AC3E}">
        <p14:creationId xmlns:p14="http://schemas.microsoft.com/office/powerpoint/2010/main" val="17472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Seminars</a:t>
            </a:r>
            <a:endParaRPr lang="en-US" b="1" dirty="0">
              <a:solidFill>
                <a:srgbClr val="FF0000"/>
              </a:solidFill>
            </a:endParaRPr>
          </a:p>
        </p:txBody>
      </p:sp>
      <p:pic>
        <p:nvPicPr>
          <p:cNvPr id="4098" name="Picture 2" descr="C:\Users\VA VANNY\Desktop\Edit Photo\IMG_265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4625" y="1447800"/>
            <a:ext cx="3508772" cy="23391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A VANNY\Desktop\Edit Photo\IMG_25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657600"/>
            <a:ext cx="3775091" cy="25167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VA VANNY\Desktop\Edit Photo\IMG_26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233367"/>
            <a:ext cx="3423425" cy="228228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11F34A40-1A1D-43C7-B527-1B54B56F32E8}" type="datetime1">
              <a:rPr lang="en-US" smtClean="0"/>
              <a:t>10/5/2011</a:t>
            </a:fld>
            <a:endParaRPr lang="en-US"/>
          </a:p>
        </p:txBody>
      </p:sp>
      <p:sp>
        <p:nvSpPr>
          <p:cNvPr id="4" name="Slide Number Placeholder 3"/>
          <p:cNvSpPr>
            <a:spLocks noGrp="1"/>
          </p:cNvSpPr>
          <p:nvPr>
            <p:ph type="sldNum" sz="quarter" idx="12"/>
          </p:nvPr>
        </p:nvSpPr>
        <p:spPr/>
        <p:txBody>
          <a:bodyPr/>
          <a:lstStyle/>
          <a:p>
            <a:fld id="{21187E97-0B68-4120-ACD8-F2D734DBAB33}" type="slidenum">
              <a:rPr lang="en-US" smtClean="0"/>
              <a:t>20</a:t>
            </a:fld>
            <a:endParaRPr lang="en-US"/>
          </a:p>
        </p:txBody>
      </p:sp>
    </p:spTree>
    <p:extLst>
      <p:ext uri="{BB962C8B-B14F-4D97-AF65-F5344CB8AC3E}">
        <p14:creationId xmlns:p14="http://schemas.microsoft.com/office/powerpoint/2010/main" val="16880346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Trips</a:t>
            </a:r>
            <a:endParaRPr lang="en-US" b="1" dirty="0">
              <a:solidFill>
                <a:srgbClr val="FF0000"/>
              </a:solidFill>
            </a:endParaRPr>
          </a:p>
        </p:txBody>
      </p:sp>
      <p:pic>
        <p:nvPicPr>
          <p:cNvPr id="5122" name="Picture 2" descr="C:\Users\VA VANNY\Desktop\Edit Photo\IMG_097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93888" y="3505200"/>
            <a:ext cx="41148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VA VANNY\Desktop\Edit Photo\photo for brochure\CIMG35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76400"/>
            <a:ext cx="3606800" cy="27051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4CB02E67-6DEF-45AA-836D-713CE198D7E9}" type="datetime1">
              <a:rPr lang="en-US" smtClean="0"/>
              <a:t>10/5/2011</a:t>
            </a:fld>
            <a:endParaRPr lang="en-US"/>
          </a:p>
        </p:txBody>
      </p:sp>
      <p:sp>
        <p:nvSpPr>
          <p:cNvPr id="4" name="Slide Number Placeholder 3"/>
          <p:cNvSpPr>
            <a:spLocks noGrp="1"/>
          </p:cNvSpPr>
          <p:nvPr>
            <p:ph type="sldNum" sz="quarter" idx="12"/>
          </p:nvPr>
        </p:nvSpPr>
        <p:spPr/>
        <p:txBody>
          <a:bodyPr/>
          <a:lstStyle/>
          <a:p>
            <a:fld id="{21187E97-0B68-4120-ACD8-F2D734DBAB33}" type="slidenum">
              <a:rPr lang="en-US" smtClean="0"/>
              <a:t>21</a:t>
            </a:fld>
            <a:endParaRPr lang="en-US"/>
          </a:p>
        </p:txBody>
      </p:sp>
    </p:spTree>
    <p:extLst>
      <p:ext uri="{BB962C8B-B14F-4D97-AF65-F5344CB8AC3E}">
        <p14:creationId xmlns:p14="http://schemas.microsoft.com/office/powerpoint/2010/main" val="14048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Why Study Law?</a:t>
            </a:r>
            <a:endParaRPr lang="en-US" b="1" dirty="0">
              <a:solidFill>
                <a:srgbClr val="FF0000"/>
              </a:solidFill>
            </a:endParaRPr>
          </a:p>
        </p:txBody>
      </p:sp>
      <p:sp>
        <p:nvSpPr>
          <p:cNvPr id="3" name="Content Placeholder 2"/>
          <p:cNvSpPr>
            <a:spLocks noGrp="1"/>
          </p:cNvSpPr>
          <p:nvPr>
            <p:ph idx="1"/>
          </p:nvPr>
        </p:nvSpPr>
        <p:spPr>
          <a:xfrm>
            <a:off x="1828800" y="1447800"/>
            <a:ext cx="7162800" cy="4800600"/>
          </a:xfrm>
        </p:spPr>
        <p:txBody>
          <a:bodyPr>
            <a:normAutofit lnSpcReduction="10000"/>
          </a:bodyPr>
          <a:lstStyle/>
          <a:p>
            <a:pPr>
              <a:lnSpc>
                <a:spcPct val="150000"/>
              </a:lnSpc>
            </a:pPr>
            <a:r>
              <a:rPr lang="en-US" b="1" dirty="0" smtClean="0"/>
              <a:t>Because knowledge of law is empowering!</a:t>
            </a:r>
          </a:p>
          <a:p>
            <a:pPr>
              <a:lnSpc>
                <a:spcPct val="150000"/>
              </a:lnSpc>
            </a:pPr>
            <a:r>
              <a:rPr lang="en-US" b="1" dirty="0" smtClean="0"/>
              <a:t>To help people and society</a:t>
            </a:r>
          </a:p>
          <a:p>
            <a:pPr>
              <a:lnSpc>
                <a:spcPct val="150000"/>
              </a:lnSpc>
            </a:pPr>
            <a:r>
              <a:rPr lang="en-US" b="1" dirty="0" smtClean="0"/>
              <a:t>To change and develop the society</a:t>
            </a:r>
          </a:p>
          <a:p>
            <a:pPr>
              <a:lnSpc>
                <a:spcPct val="150000"/>
              </a:lnSpc>
            </a:pPr>
            <a:r>
              <a:rPr lang="en-US" b="1" dirty="0" smtClean="0"/>
              <a:t>To get a good career or job</a:t>
            </a:r>
          </a:p>
          <a:p>
            <a:pPr>
              <a:lnSpc>
                <a:spcPct val="150000"/>
              </a:lnSpc>
            </a:pPr>
            <a:r>
              <a:rPr lang="en-US" b="1" dirty="0" smtClean="0"/>
              <a:t>To challenge with others</a:t>
            </a:r>
            <a:endParaRPr lang="en-US" b="1" dirty="0"/>
          </a:p>
        </p:txBody>
      </p:sp>
      <p:sp>
        <p:nvSpPr>
          <p:cNvPr id="4" name="Date Placeholder 3"/>
          <p:cNvSpPr>
            <a:spLocks noGrp="1"/>
          </p:cNvSpPr>
          <p:nvPr>
            <p:ph type="dt" sz="half" idx="10"/>
          </p:nvPr>
        </p:nvSpPr>
        <p:spPr/>
        <p:txBody>
          <a:bodyPr/>
          <a:lstStyle/>
          <a:p>
            <a:fld id="{337AED15-B19A-45A2-A785-91B4B880867C}"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22</a:t>
            </a:fld>
            <a:endParaRPr lang="en-US"/>
          </a:p>
        </p:txBody>
      </p:sp>
    </p:spTree>
    <p:extLst>
      <p:ext uri="{BB962C8B-B14F-4D97-AF65-F5344CB8AC3E}">
        <p14:creationId xmlns:p14="http://schemas.microsoft.com/office/powerpoint/2010/main" val="6210906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solidFill>
                  <a:srgbClr val="FF0000"/>
                </a:solidFill>
              </a:rPr>
              <a:t>Why Study Law at MSLAW?</a:t>
            </a:r>
            <a:endParaRPr lang="en-US" b="1" dirty="0">
              <a:solidFill>
                <a:srgbClr val="FF0000"/>
              </a:solidFill>
            </a:endParaRPr>
          </a:p>
        </p:txBody>
      </p:sp>
      <p:sp>
        <p:nvSpPr>
          <p:cNvPr id="3" name="Content Placeholder 2"/>
          <p:cNvSpPr>
            <a:spLocks noGrp="1"/>
          </p:cNvSpPr>
          <p:nvPr>
            <p:ph idx="1"/>
          </p:nvPr>
        </p:nvSpPr>
        <p:spPr>
          <a:xfrm>
            <a:off x="1524000" y="1524000"/>
            <a:ext cx="7620000" cy="4953000"/>
          </a:xfrm>
        </p:spPr>
        <p:txBody>
          <a:bodyPr>
            <a:normAutofit fontScale="85000" lnSpcReduction="20000"/>
          </a:bodyPr>
          <a:lstStyle/>
          <a:p>
            <a:pPr indent="-274320">
              <a:lnSpc>
                <a:spcPct val="150000"/>
              </a:lnSpc>
            </a:pPr>
            <a:r>
              <a:rPr lang="en-US" sz="3300" dirty="0" smtClean="0"/>
              <a:t>Provide great knowledge of law and ability to deal with complex legal issues.</a:t>
            </a:r>
          </a:p>
          <a:p>
            <a:pPr indent="-274320">
              <a:lnSpc>
                <a:spcPct val="150000"/>
              </a:lnSpc>
            </a:pPr>
            <a:r>
              <a:rPr lang="en-US" sz="3300" dirty="0" smtClean="0"/>
              <a:t>Provide students with extra class of general English, Computer Applications, and Entrepreneurship.</a:t>
            </a:r>
          </a:p>
          <a:p>
            <a:pPr indent="-274320">
              <a:lnSpc>
                <a:spcPct val="150000"/>
              </a:lnSpc>
            </a:pPr>
            <a:r>
              <a:rPr lang="en-US" sz="3300" dirty="0" smtClean="0"/>
              <a:t>Our Law lecturers have great knowledge of law and high experience of law teaching and practice.</a:t>
            </a:r>
          </a:p>
          <a:p>
            <a:endParaRPr lang="en-US" dirty="0" smtClean="0"/>
          </a:p>
          <a:p>
            <a:endParaRPr lang="en-US" dirty="0"/>
          </a:p>
        </p:txBody>
      </p:sp>
      <p:sp>
        <p:nvSpPr>
          <p:cNvPr id="4" name="Date Placeholder 3"/>
          <p:cNvSpPr>
            <a:spLocks noGrp="1"/>
          </p:cNvSpPr>
          <p:nvPr>
            <p:ph type="dt" sz="half" idx="10"/>
          </p:nvPr>
        </p:nvSpPr>
        <p:spPr/>
        <p:txBody>
          <a:bodyPr/>
          <a:lstStyle/>
          <a:p>
            <a:fld id="{B121DA93-C174-41B7-BD29-BDD211D27700}"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23</a:t>
            </a:fld>
            <a:endParaRPr lang="en-US"/>
          </a:p>
        </p:txBody>
      </p:sp>
    </p:spTree>
    <p:extLst>
      <p:ext uri="{BB962C8B-B14F-4D97-AF65-F5344CB8AC3E}">
        <p14:creationId xmlns:p14="http://schemas.microsoft.com/office/powerpoint/2010/main" val="37012043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7620000" cy="4876800"/>
          </a:xfrm>
        </p:spPr>
        <p:txBody>
          <a:bodyPr>
            <a:normAutofit fontScale="92500" lnSpcReduction="10000"/>
          </a:bodyPr>
          <a:lstStyle/>
          <a:p>
            <a:pPr algn="just">
              <a:lnSpc>
                <a:spcPct val="150000"/>
              </a:lnSpc>
            </a:pPr>
            <a:r>
              <a:rPr lang="en-US" dirty="0" smtClean="0"/>
              <a:t>Offer a regular program of guest lectures such as seminar which presented by great and powerful speakers on key issues in law, international law, international relations, diplomatic and consular laws, political science, human rights, etc.</a:t>
            </a:r>
          </a:p>
          <a:p>
            <a:pPr>
              <a:lnSpc>
                <a:spcPct val="150000"/>
              </a:lnSpc>
            </a:pPr>
            <a:r>
              <a:rPr lang="en-US" dirty="0" smtClean="0"/>
              <a:t>Provide student-counseling service.</a:t>
            </a:r>
            <a:endParaRPr lang="en-US" dirty="0"/>
          </a:p>
        </p:txBody>
      </p:sp>
      <p:sp>
        <p:nvSpPr>
          <p:cNvPr id="4"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solidFill>
                  <a:srgbClr val="FF0000"/>
                </a:solidFill>
              </a:rPr>
              <a:t>Why Study Law at MSLAW?</a:t>
            </a:r>
            <a:endParaRPr lang="en-US" b="1" dirty="0">
              <a:solidFill>
                <a:srgbClr val="FF0000"/>
              </a:solidFill>
            </a:endParaRPr>
          </a:p>
        </p:txBody>
      </p:sp>
      <p:sp>
        <p:nvSpPr>
          <p:cNvPr id="2" name="Date Placeholder 1"/>
          <p:cNvSpPr>
            <a:spLocks noGrp="1"/>
          </p:cNvSpPr>
          <p:nvPr>
            <p:ph type="dt" sz="half" idx="10"/>
          </p:nvPr>
        </p:nvSpPr>
        <p:spPr/>
        <p:txBody>
          <a:bodyPr/>
          <a:lstStyle/>
          <a:p>
            <a:fld id="{1C2D5B52-8465-45B0-A871-BD910459C9B6}"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24</a:t>
            </a:fld>
            <a:endParaRPr lang="en-US"/>
          </a:p>
        </p:txBody>
      </p:sp>
    </p:spTree>
    <p:extLst>
      <p:ext uri="{BB962C8B-B14F-4D97-AF65-F5344CB8AC3E}">
        <p14:creationId xmlns:p14="http://schemas.microsoft.com/office/powerpoint/2010/main" val="12972190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676400"/>
            <a:ext cx="7086600" cy="4449763"/>
          </a:xfrm>
        </p:spPr>
        <p:txBody>
          <a:bodyPr/>
          <a:lstStyle/>
          <a:p>
            <a:pPr>
              <a:lnSpc>
                <a:spcPct val="150000"/>
              </a:lnSpc>
            </a:pPr>
            <a:r>
              <a:rPr lang="en-US" dirty="0" smtClean="0"/>
              <a:t>Provide an opportunity for student do internship.</a:t>
            </a:r>
          </a:p>
          <a:p>
            <a:pPr>
              <a:lnSpc>
                <a:spcPct val="150000"/>
              </a:lnSpc>
            </a:pPr>
            <a:r>
              <a:rPr lang="en-US" dirty="0" smtClean="0"/>
              <a:t>Provide student with values and ethics</a:t>
            </a:r>
          </a:p>
          <a:p>
            <a:endParaRPr lang="en-US" dirty="0"/>
          </a:p>
        </p:txBody>
      </p:sp>
      <p:sp>
        <p:nvSpPr>
          <p:cNvPr id="4"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solidFill>
                  <a:srgbClr val="FF0000"/>
                </a:solidFill>
              </a:rPr>
              <a:t>Why Study Law at MSLAW?</a:t>
            </a:r>
            <a:endParaRPr lang="en-US" b="1" dirty="0">
              <a:solidFill>
                <a:srgbClr val="FF0000"/>
              </a:solidFill>
            </a:endParaRPr>
          </a:p>
        </p:txBody>
      </p:sp>
      <p:sp>
        <p:nvSpPr>
          <p:cNvPr id="2" name="Date Placeholder 1"/>
          <p:cNvSpPr>
            <a:spLocks noGrp="1"/>
          </p:cNvSpPr>
          <p:nvPr>
            <p:ph type="dt" sz="half" idx="10"/>
          </p:nvPr>
        </p:nvSpPr>
        <p:spPr/>
        <p:txBody>
          <a:bodyPr/>
          <a:lstStyle/>
          <a:p>
            <a:fld id="{BC3B9B64-3C8D-4F4B-B1EF-EC101EB56C34}"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25</a:t>
            </a:fld>
            <a:endParaRPr lang="en-US"/>
          </a:p>
        </p:txBody>
      </p:sp>
    </p:spTree>
    <p:extLst>
      <p:ext uri="{BB962C8B-B14F-4D97-AF65-F5344CB8AC3E}">
        <p14:creationId xmlns:p14="http://schemas.microsoft.com/office/powerpoint/2010/main" val="21709247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Career Opportunities</a:t>
            </a:r>
            <a:endParaRPr lang="en-US" b="1" dirty="0">
              <a:solidFill>
                <a:srgbClr val="FF0000"/>
              </a:solidFill>
            </a:endParaRPr>
          </a:p>
        </p:txBody>
      </p:sp>
      <p:sp>
        <p:nvSpPr>
          <p:cNvPr id="3" name="Content Placeholder 2"/>
          <p:cNvSpPr>
            <a:spLocks noGrp="1"/>
          </p:cNvSpPr>
          <p:nvPr>
            <p:ph idx="1"/>
          </p:nvPr>
        </p:nvSpPr>
        <p:spPr>
          <a:xfrm>
            <a:off x="1447800" y="1752600"/>
            <a:ext cx="7696200" cy="4572000"/>
          </a:xfrm>
        </p:spPr>
        <p:txBody>
          <a:bodyPr/>
          <a:lstStyle/>
          <a:p>
            <a:pPr algn="just">
              <a:lnSpc>
                <a:spcPct val="150000"/>
              </a:lnSpc>
            </a:pPr>
            <a:r>
              <a:rPr lang="en-US" dirty="0" smtClean="0"/>
              <a:t>Studying law offers you with wonderful career opportunities not only in legal practice but also in a very wide range of areas such as business, politics, international relations both public and private sectors.</a:t>
            </a:r>
            <a:endParaRPr lang="en-US" dirty="0"/>
          </a:p>
        </p:txBody>
      </p:sp>
      <p:sp>
        <p:nvSpPr>
          <p:cNvPr id="4" name="Date Placeholder 3"/>
          <p:cNvSpPr>
            <a:spLocks noGrp="1"/>
          </p:cNvSpPr>
          <p:nvPr>
            <p:ph type="dt" sz="half" idx="10"/>
          </p:nvPr>
        </p:nvSpPr>
        <p:spPr/>
        <p:txBody>
          <a:bodyPr/>
          <a:lstStyle/>
          <a:p>
            <a:fld id="{D94AE29C-7846-4909-BD0F-AB0B43CCA51A}"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26</a:t>
            </a:fld>
            <a:endParaRPr lang="en-US"/>
          </a:p>
        </p:txBody>
      </p:sp>
    </p:spTree>
    <p:extLst>
      <p:ext uri="{BB962C8B-B14F-4D97-AF65-F5344CB8AC3E}">
        <p14:creationId xmlns:p14="http://schemas.microsoft.com/office/powerpoint/2010/main" val="33986028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Career Opportunities</a:t>
            </a:r>
            <a:endParaRPr lang="en-US" b="1" dirty="0">
              <a:solidFill>
                <a:srgbClr val="FF0000"/>
              </a:solidFill>
            </a:endParaRPr>
          </a:p>
        </p:txBody>
      </p:sp>
      <p:sp>
        <p:nvSpPr>
          <p:cNvPr id="3" name="Content Placeholder 2"/>
          <p:cNvSpPr>
            <a:spLocks noGrp="1"/>
          </p:cNvSpPr>
          <p:nvPr>
            <p:ph idx="1"/>
          </p:nvPr>
        </p:nvSpPr>
        <p:spPr>
          <a:xfrm>
            <a:off x="1600200" y="1570037"/>
            <a:ext cx="7086600" cy="4830763"/>
          </a:xfrm>
        </p:spPr>
        <p:txBody>
          <a:bodyPr/>
          <a:lstStyle/>
          <a:p>
            <a:r>
              <a:rPr lang="en-US" dirty="0" smtClean="0"/>
              <a:t>Judge</a:t>
            </a:r>
            <a:endParaRPr lang="km-KH" dirty="0">
              <a:latin typeface="Khmer OS Battambang" pitchFamily="2" charset="0"/>
              <a:cs typeface="Khmer OS Battambang" pitchFamily="2" charset="0"/>
            </a:endParaRPr>
          </a:p>
          <a:p>
            <a:r>
              <a:rPr lang="en-US" dirty="0" smtClean="0"/>
              <a:t>Lawyer</a:t>
            </a:r>
            <a:endParaRPr lang="en-US" dirty="0">
              <a:latin typeface="Khmer OS Battambang" pitchFamily="2" charset="0"/>
              <a:cs typeface="Khmer OS Battambang" pitchFamily="2" charset="0"/>
            </a:endParaRPr>
          </a:p>
          <a:p>
            <a:r>
              <a:rPr lang="en-US" dirty="0" smtClean="0"/>
              <a:t>Prosecutor</a:t>
            </a:r>
            <a:endParaRPr lang="km-KH" dirty="0">
              <a:latin typeface="Khmer OS Battambang" pitchFamily="2" charset="0"/>
              <a:cs typeface="Khmer OS Battambang" pitchFamily="2" charset="0"/>
            </a:endParaRPr>
          </a:p>
          <a:p>
            <a:r>
              <a:rPr lang="en-US" dirty="0" smtClean="0"/>
              <a:t>Diplomatic Official </a:t>
            </a:r>
            <a:endParaRPr lang="km-KH" dirty="0">
              <a:latin typeface="Khmer OS Battambang" pitchFamily="2" charset="0"/>
              <a:cs typeface="Khmer OS Battambang" pitchFamily="2" charset="0"/>
            </a:endParaRPr>
          </a:p>
          <a:p>
            <a:r>
              <a:rPr lang="en-US" dirty="0" smtClean="0"/>
              <a:t>Legal </a:t>
            </a:r>
            <a:r>
              <a:rPr lang="en-US" dirty="0" smtClean="0"/>
              <a:t>Officer</a:t>
            </a:r>
            <a:endParaRPr lang="km-KH" dirty="0">
              <a:latin typeface="Khmer OS Battambang" pitchFamily="2" charset="0"/>
              <a:cs typeface="Khmer OS Battambang" pitchFamily="2" charset="0"/>
            </a:endParaRPr>
          </a:p>
          <a:p>
            <a:r>
              <a:rPr lang="en-US" dirty="0" smtClean="0"/>
              <a:t>Notary Public </a:t>
            </a:r>
            <a:endParaRPr lang="km-KH" dirty="0">
              <a:latin typeface="Khmer OS Battambang" pitchFamily="2" charset="0"/>
              <a:cs typeface="Khmer OS Battambang" pitchFamily="2" charset="0"/>
            </a:endParaRPr>
          </a:p>
          <a:p>
            <a:r>
              <a:rPr lang="en-US" dirty="0" smtClean="0"/>
              <a:t>Bailiff </a:t>
            </a:r>
            <a:endParaRPr lang="km-KH" dirty="0">
              <a:latin typeface="Khmer OS Battambang" pitchFamily="2" charset="0"/>
              <a:cs typeface="Khmer OS Battambang" pitchFamily="2" charset="0"/>
            </a:endParaRPr>
          </a:p>
          <a:p>
            <a:r>
              <a:rPr lang="en-US" dirty="0" smtClean="0"/>
              <a:t>Court Clerk </a:t>
            </a:r>
            <a:endParaRPr lang="km-KH" dirty="0">
              <a:latin typeface="Khmer OS Battambang" pitchFamily="2" charset="0"/>
              <a:cs typeface="Khmer OS Battambang" pitchFamily="2" charset="0"/>
            </a:endParaRPr>
          </a:p>
          <a:p>
            <a:pPr marL="0" indent="0">
              <a:buNone/>
            </a:pPr>
            <a:endParaRPr lang="km-KH" dirty="0" smtClean="0"/>
          </a:p>
          <a:p>
            <a:endParaRPr lang="km-KH" dirty="0" smtClean="0"/>
          </a:p>
          <a:p>
            <a:endParaRPr lang="en-US" dirty="0"/>
          </a:p>
        </p:txBody>
      </p:sp>
      <p:sp>
        <p:nvSpPr>
          <p:cNvPr id="4" name="Date Placeholder 3"/>
          <p:cNvSpPr>
            <a:spLocks noGrp="1"/>
          </p:cNvSpPr>
          <p:nvPr>
            <p:ph type="dt" sz="half" idx="10"/>
          </p:nvPr>
        </p:nvSpPr>
        <p:spPr/>
        <p:txBody>
          <a:bodyPr/>
          <a:lstStyle/>
          <a:p>
            <a:fld id="{7680A529-8936-42B8-BDB5-62DAC17A40BF}"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27</a:t>
            </a:fld>
            <a:endParaRPr lang="en-US"/>
          </a:p>
        </p:txBody>
      </p:sp>
    </p:spTree>
    <p:extLst>
      <p:ext uri="{BB962C8B-B14F-4D97-AF65-F5344CB8AC3E}">
        <p14:creationId xmlns:p14="http://schemas.microsoft.com/office/powerpoint/2010/main" val="33947405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828800"/>
            <a:ext cx="7010400" cy="4297363"/>
          </a:xfrm>
        </p:spPr>
        <p:txBody>
          <a:bodyPr/>
          <a:lstStyle/>
          <a:p>
            <a:r>
              <a:rPr lang="en-US" dirty="0" smtClean="0"/>
              <a:t>Police Officer </a:t>
            </a:r>
            <a:endParaRPr lang="km-KH" dirty="0" smtClean="0">
              <a:latin typeface="Khmer OS Battambang" pitchFamily="2" charset="0"/>
              <a:cs typeface="Khmer OS Battambang" pitchFamily="2" charset="0"/>
            </a:endParaRPr>
          </a:p>
          <a:p>
            <a:r>
              <a:rPr lang="en-US" dirty="0" smtClean="0"/>
              <a:t>Administrative </a:t>
            </a:r>
            <a:r>
              <a:rPr lang="en-US" dirty="0" smtClean="0"/>
              <a:t>Official</a:t>
            </a:r>
            <a:endParaRPr lang="km-KH" dirty="0">
              <a:latin typeface="Khmer OS Battambang" pitchFamily="2" charset="0"/>
              <a:cs typeface="Khmer OS Battambang" pitchFamily="2" charset="0"/>
            </a:endParaRPr>
          </a:p>
          <a:p>
            <a:r>
              <a:rPr lang="en-US" dirty="0" smtClean="0"/>
              <a:t>Legal </a:t>
            </a:r>
            <a:r>
              <a:rPr lang="en-US" dirty="0" smtClean="0">
                <a:latin typeface="Khmer OS Battambang" pitchFamily="2" charset="0"/>
                <a:cs typeface="Khmer OS Battambang" pitchFamily="2" charset="0"/>
              </a:rPr>
              <a:t>Advisor</a:t>
            </a:r>
            <a:endParaRPr lang="km-KH" dirty="0">
              <a:latin typeface="Khmer OS Battambang" pitchFamily="2" charset="0"/>
              <a:cs typeface="Khmer OS Battambang" pitchFamily="2" charset="0"/>
            </a:endParaRPr>
          </a:p>
          <a:p>
            <a:r>
              <a:rPr lang="en-US" dirty="0" smtClean="0"/>
              <a:t>Lecturer of Law </a:t>
            </a:r>
            <a:endParaRPr lang="km-KH" dirty="0">
              <a:latin typeface="Khmer OS Battambang" pitchFamily="2" charset="0"/>
              <a:cs typeface="Khmer OS Battambang" pitchFamily="2" charset="0"/>
            </a:endParaRPr>
          </a:p>
          <a:p>
            <a:r>
              <a:rPr lang="en-US" dirty="0" smtClean="0"/>
              <a:t>Legal </a:t>
            </a:r>
            <a:r>
              <a:rPr lang="en-US" dirty="0" smtClean="0"/>
              <a:t>Assistant</a:t>
            </a:r>
            <a:endParaRPr lang="km-KH" dirty="0">
              <a:latin typeface="Khmer OS Battambang" pitchFamily="2" charset="0"/>
              <a:cs typeface="Khmer OS Battambang" pitchFamily="2" charset="0"/>
            </a:endParaRPr>
          </a:p>
          <a:p>
            <a:r>
              <a:rPr lang="en-US" dirty="0" smtClean="0"/>
              <a:t>Others</a:t>
            </a:r>
            <a:r>
              <a:rPr lang="en-US" dirty="0" smtClean="0"/>
              <a:t>…..</a:t>
            </a:r>
            <a:endParaRPr lang="km-KH" dirty="0">
              <a:latin typeface="Khmer OS Battambang" pitchFamily="2" charset="0"/>
              <a:cs typeface="Khmer OS Battambang" pitchFamily="2" charset="0"/>
            </a:endParaRPr>
          </a:p>
          <a:p>
            <a:endParaRPr lang="en-US" dirty="0"/>
          </a:p>
        </p:txBody>
      </p:sp>
      <p:sp>
        <p:nvSpPr>
          <p:cNvPr id="5"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Career Opportunities</a:t>
            </a:r>
            <a:endParaRPr lang="en-US" b="1" dirty="0">
              <a:solidFill>
                <a:srgbClr val="FF0000"/>
              </a:solidFill>
            </a:endParaRPr>
          </a:p>
        </p:txBody>
      </p:sp>
      <p:sp>
        <p:nvSpPr>
          <p:cNvPr id="2" name="Date Placeholder 1"/>
          <p:cNvSpPr>
            <a:spLocks noGrp="1"/>
          </p:cNvSpPr>
          <p:nvPr>
            <p:ph type="dt" sz="half" idx="10"/>
          </p:nvPr>
        </p:nvSpPr>
        <p:spPr/>
        <p:txBody>
          <a:bodyPr/>
          <a:lstStyle/>
          <a:p>
            <a:fld id="{BA80C820-DE73-4315-B9B2-6326201E15F8}" type="datetime1">
              <a:rPr lang="en-US" smtClean="0"/>
              <a:t>10/5/2011</a:t>
            </a:fld>
            <a:endParaRPr lang="en-US"/>
          </a:p>
        </p:txBody>
      </p:sp>
      <p:sp>
        <p:nvSpPr>
          <p:cNvPr id="4" name="Slide Number Placeholder 3"/>
          <p:cNvSpPr>
            <a:spLocks noGrp="1"/>
          </p:cNvSpPr>
          <p:nvPr>
            <p:ph type="sldNum" sz="quarter" idx="12"/>
          </p:nvPr>
        </p:nvSpPr>
        <p:spPr/>
        <p:txBody>
          <a:bodyPr/>
          <a:lstStyle/>
          <a:p>
            <a:fld id="{21187E97-0B68-4120-ACD8-F2D734DBAB33}" type="slidenum">
              <a:rPr lang="en-US" smtClean="0"/>
              <a:t>28</a:t>
            </a:fld>
            <a:endParaRPr lang="en-US"/>
          </a:p>
        </p:txBody>
      </p:sp>
    </p:spTree>
    <p:extLst>
      <p:ext uri="{BB962C8B-B14F-4D97-AF65-F5344CB8AC3E}">
        <p14:creationId xmlns:p14="http://schemas.microsoft.com/office/powerpoint/2010/main" val="13742654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971800"/>
            <a:ext cx="7467600" cy="2438400"/>
          </a:xfrm>
        </p:spPr>
        <p:txBody>
          <a:bodyPr>
            <a:normAutofit/>
          </a:bodyPr>
          <a:lstStyle/>
          <a:p>
            <a:pPr marL="0" indent="0">
              <a:buNone/>
            </a:pPr>
            <a:r>
              <a:rPr lang="en-US" sz="4000" dirty="0" smtClean="0"/>
              <a:t>Which One Do You Want To Be?</a:t>
            </a:r>
            <a:endParaRPr lang="en-US" sz="4000" dirty="0"/>
          </a:p>
        </p:txBody>
      </p:sp>
      <p:sp>
        <p:nvSpPr>
          <p:cNvPr id="4"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Career Opportunities</a:t>
            </a:r>
            <a:endParaRPr lang="en-US" b="1" dirty="0">
              <a:solidFill>
                <a:srgbClr val="FF0000"/>
              </a:solidFill>
            </a:endParaRPr>
          </a:p>
        </p:txBody>
      </p:sp>
      <p:sp>
        <p:nvSpPr>
          <p:cNvPr id="2" name="Date Placeholder 1"/>
          <p:cNvSpPr>
            <a:spLocks noGrp="1"/>
          </p:cNvSpPr>
          <p:nvPr>
            <p:ph type="dt" sz="half" idx="10"/>
          </p:nvPr>
        </p:nvSpPr>
        <p:spPr/>
        <p:txBody>
          <a:bodyPr/>
          <a:lstStyle/>
          <a:p>
            <a:fld id="{A4668D80-2310-4990-8A90-B85E828DB758}"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29</a:t>
            </a:fld>
            <a:endParaRPr lang="en-US"/>
          </a:p>
        </p:txBody>
      </p:sp>
    </p:spTree>
    <p:extLst>
      <p:ext uri="{BB962C8B-B14F-4D97-AF65-F5344CB8AC3E}">
        <p14:creationId xmlns:p14="http://schemas.microsoft.com/office/powerpoint/2010/main" val="42371685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Introduction</a:t>
            </a:r>
            <a:endParaRPr lang="en-US" b="1" dirty="0">
              <a:solidFill>
                <a:srgbClr val="FF0000"/>
              </a:solidFill>
            </a:endParaRPr>
          </a:p>
        </p:txBody>
      </p:sp>
      <p:sp>
        <p:nvSpPr>
          <p:cNvPr id="3" name="Content Placeholder 2"/>
          <p:cNvSpPr>
            <a:spLocks noGrp="1"/>
          </p:cNvSpPr>
          <p:nvPr>
            <p:ph idx="1"/>
          </p:nvPr>
        </p:nvSpPr>
        <p:spPr>
          <a:xfrm>
            <a:off x="1524000" y="1447800"/>
            <a:ext cx="7848600" cy="5105400"/>
          </a:xfrm>
        </p:spPr>
        <p:txBody>
          <a:bodyPr/>
          <a:lstStyle/>
          <a:p>
            <a:r>
              <a:rPr lang="en-US" dirty="0" smtClean="0"/>
              <a:t>MSLAW is a part of Cambodian Mekong University.</a:t>
            </a:r>
          </a:p>
          <a:p>
            <a:r>
              <a:rPr lang="en-US" dirty="0" smtClean="0"/>
              <a:t>MSLAW offers:</a:t>
            </a:r>
          </a:p>
          <a:p>
            <a:pPr marL="0" indent="0">
              <a:buNone/>
            </a:pPr>
            <a:r>
              <a:rPr lang="en-US" sz="2800" dirty="0"/>
              <a:t>	</a:t>
            </a:r>
            <a:r>
              <a:rPr lang="en-US" sz="2800" dirty="0" smtClean="0"/>
              <a:t>- Associate Degree (Law)</a:t>
            </a:r>
          </a:p>
          <a:p>
            <a:pPr marL="0" indent="0">
              <a:buNone/>
            </a:pPr>
            <a:r>
              <a:rPr lang="en-US" sz="2800" dirty="0"/>
              <a:t>	</a:t>
            </a:r>
            <a:r>
              <a:rPr lang="en-US" sz="2800" dirty="0" smtClean="0"/>
              <a:t>- Bachelor Degree (Law, Business Law, and 	  	  </a:t>
            </a:r>
            <a:r>
              <a:rPr lang="en-US" sz="2800" dirty="0"/>
              <a:t> </a:t>
            </a:r>
            <a:r>
              <a:rPr lang="en-US" sz="2800" dirty="0" smtClean="0"/>
              <a:t>Law in Human Rights)</a:t>
            </a:r>
          </a:p>
          <a:p>
            <a:pPr marL="0" indent="0">
              <a:buNone/>
            </a:pPr>
            <a:r>
              <a:rPr lang="en-US" sz="2800" dirty="0"/>
              <a:t>	</a:t>
            </a:r>
            <a:r>
              <a:rPr lang="en-US" sz="2800" dirty="0" smtClean="0"/>
              <a:t>- Master Degree (Law, Law in Human Rights)</a:t>
            </a:r>
          </a:p>
          <a:p>
            <a:pPr marL="0" indent="0">
              <a:buNone/>
            </a:pPr>
            <a:r>
              <a:rPr lang="en-US" sz="2800" dirty="0" smtClean="0"/>
              <a:t>	- Doctoral Degree (Law)</a:t>
            </a:r>
          </a:p>
          <a:p>
            <a:endParaRPr lang="en-US" dirty="0"/>
          </a:p>
        </p:txBody>
      </p:sp>
      <p:sp>
        <p:nvSpPr>
          <p:cNvPr id="4" name="Date Placeholder 3"/>
          <p:cNvSpPr>
            <a:spLocks noGrp="1"/>
          </p:cNvSpPr>
          <p:nvPr>
            <p:ph type="dt" sz="half" idx="10"/>
          </p:nvPr>
        </p:nvSpPr>
        <p:spPr/>
        <p:txBody>
          <a:bodyPr/>
          <a:lstStyle/>
          <a:p>
            <a:fld id="{0DDFE5E2-AE6D-4286-A39A-F9B185B70120}"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3</a:t>
            </a:fld>
            <a:endParaRPr lang="en-US"/>
          </a:p>
        </p:txBody>
      </p:sp>
    </p:spTree>
    <p:extLst>
      <p:ext uri="{BB962C8B-B14F-4D97-AF65-F5344CB8AC3E}">
        <p14:creationId xmlns:p14="http://schemas.microsoft.com/office/powerpoint/2010/main" val="364247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772400" cy="1470025"/>
          </a:xfrm>
        </p:spPr>
        <p:txBody>
          <a:bodyPr>
            <a:normAutofit/>
          </a:bodyPr>
          <a:lstStyle/>
          <a:p>
            <a:r>
              <a:rPr lang="en-US" sz="4800" b="1" dirty="0" smtClean="0"/>
              <a:t>Thank You!</a:t>
            </a:r>
            <a:endParaRPr lang="en-US" sz="4800" b="1" dirty="0"/>
          </a:p>
        </p:txBody>
      </p:sp>
      <p:sp>
        <p:nvSpPr>
          <p:cNvPr id="3" name="Subtitle 2"/>
          <p:cNvSpPr>
            <a:spLocks noGrp="1"/>
          </p:cNvSpPr>
          <p:nvPr>
            <p:ph type="subTitle" idx="1"/>
          </p:nvPr>
        </p:nvSpPr>
        <p:spPr>
          <a:xfrm>
            <a:off x="2133600" y="3886200"/>
            <a:ext cx="6400800" cy="1752600"/>
          </a:xfrm>
        </p:spPr>
        <p:txBody>
          <a:bodyPr>
            <a:normAutofit/>
          </a:bodyPr>
          <a:lstStyle/>
          <a:p>
            <a:r>
              <a:rPr lang="en-US" sz="4400" b="1" dirty="0" smtClean="0">
                <a:solidFill>
                  <a:srgbClr val="FF0000"/>
                </a:solidFill>
              </a:rPr>
              <a:t>Question and Answer!</a:t>
            </a:r>
            <a:endParaRPr lang="en-US" sz="4400" b="1" dirty="0">
              <a:solidFill>
                <a:srgbClr val="FF0000"/>
              </a:solidFill>
            </a:endParaRPr>
          </a:p>
        </p:txBody>
      </p:sp>
      <p:pic>
        <p:nvPicPr>
          <p:cNvPr id="4" name="Picture 2" descr="C:\Users\VA VANNY\New folder\Logo Mekong\Mek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159494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ALL\Mekong School of Law\Brochure\Published 1Brochure\photo for brochure\test 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746" y="0"/>
            <a:ext cx="7625253" cy="1609725"/>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85CE2086-DA29-4429-B0EA-9D1B51E9881A}" type="datetime1">
              <a:rPr lang="en-US" smtClean="0"/>
              <a:t>10/5/2011</a:t>
            </a:fld>
            <a:endParaRPr lang="en-US"/>
          </a:p>
        </p:txBody>
      </p:sp>
      <p:sp>
        <p:nvSpPr>
          <p:cNvPr id="7" name="Slide Number Placeholder 6"/>
          <p:cNvSpPr>
            <a:spLocks noGrp="1"/>
          </p:cNvSpPr>
          <p:nvPr>
            <p:ph type="sldNum" sz="quarter" idx="12"/>
          </p:nvPr>
        </p:nvSpPr>
        <p:spPr/>
        <p:txBody>
          <a:bodyPr/>
          <a:lstStyle/>
          <a:p>
            <a:fld id="{21187E97-0B68-4120-ACD8-F2D734DBAB33}" type="slidenum">
              <a:rPr lang="en-US" smtClean="0"/>
              <a:t>30</a:t>
            </a:fld>
            <a:endParaRPr lang="en-US"/>
          </a:p>
        </p:txBody>
      </p:sp>
    </p:spTree>
    <p:extLst>
      <p:ext uri="{BB962C8B-B14F-4D97-AF65-F5344CB8AC3E}">
        <p14:creationId xmlns:p14="http://schemas.microsoft.com/office/powerpoint/2010/main" val="16200932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Objectives</a:t>
            </a:r>
            <a:endParaRPr lang="en-US" b="1" dirty="0">
              <a:solidFill>
                <a:srgbClr val="FF0000"/>
              </a:solidFill>
            </a:endParaRPr>
          </a:p>
        </p:txBody>
      </p:sp>
      <p:sp>
        <p:nvSpPr>
          <p:cNvPr id="3" name="Content Placeholder 2"/>
          <p:cNvSpPr>
            <a:spLocks noGrp="1"/>
          </p:cNvSpPr>
          <p:nvPr>
            <p:ph idx="1"/>
          </p:nvPr>
        </p:nvSpPr>
        <p:spPr>
          <a:xfrm>
            <a:off x="1524000" y="1447800"/>
            <a:ext cx="7620000" cy="5105400"/>
          </a:xfrm>
        </p:spPr>
        <p:txBody>
          <a:bodyPr/>
          <a:lstStyle/>
          <a:p>
            <a:pPr algn="just"/>
            <a:r>
              <a:rPr lang="en-US" dirty="0" smtClean="0"/>
              <a:t>To make student understand the Cambodian Legal System and international Law.</a:t>
            </a:r>
          </a:p>
          <a:p>
            <a:pPr algn="just"/>
            <a:r>
              <a:rPr lang="en-US" dirty="0" smtClean="0"/>
              <a:t>To educate student through exposure to a variety of legal practice area and legal alternative options.</a:t>
            </a:r>
          </a:p>
          <a:p>
            <a:pPr algn="just"/>
            <a:r>
              <a:rPr lang="en-US" dirty="0" smtClean="0"/>
              <a:t>To make student develop skills necessary to effectively compete in the legal market and others.</a:t>
            </a:r>
            <a:endParaRPr lang="en-US" dirty="0"/>
          </a:p>
        </p:txBody>
      </p:sp>
      <p:sp>
        <p:nvSpPr>
          <p:cNvPr id="4" name="Date Placeholder 3"/>
          <p:cNvSpPr>
            <a:spLocks noGrp="1"/>
          </p:cNvSpPr>
          <p:nvPr>
            <p:ph type="dt" sz="half" idx="10"/>
          </p:nvPr>
        </p:nvSpPr>
        <p:spPr/>
        <p:txBody>
          <a:bodyPr/>
          <a:lstStyle/>
          <a:p>
            <a:fld id="{10B43E5C-DDA0-4A5E-8C2E-86CC0A02EF75}"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4</a:t>
            </a:fld>
            <a:endParaRPr lang="en-US"/>
          </a:p>
        </p:txBody>
      </p:sp>
    </p:spTree>
    <p:extLst>
      <p:ext uri="{BB962C8B-B14F-4D97-AF65-F5344CB8AC3E}">
        <p14:creationId xmlns:p14="http://schemas.microsoft.com/office/powerpoint/2010/main" val="3869186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Objectives (</a:t>
            </a:r>
            <a:r>
              <a:rPr lang="en-US" b="1" dirty="0" err="1" smtClean="0">
                <a:solidFill>
                  <a:srgbClr val="FF0000"/>
                </a:solidFill>
              </a:rPr>
              <a:t>Cont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600200" y="1600200"/>
            <a:ext cx="7391400" cy="4953000"/>
          </a:xfrm>
        </p:spPr>
        <p:txBody>
          <a:bodyPr>
            <a:normAutofit fontScale="92500" lnSpcReduction="10000"/>
          </a:bodyPr>
          <a:lstStyle/>
          <a:p>
            <a:pPr algn="just">
              <a:lnSpc>
                <a:spcPct val="150000"/>
              </a:lnSpc>
            </a:pPr>
            <a:r>
              <a:rPr lang="en-US" dirty="0" smtClean="0"/>
              <a:t>To make students have the ability to analyze and examine the law cases.</a:t>
            </a:r>
          </a:p>
          <a:p>
            <a:pPr algn="just">
              <a:lnSpc>
                <a:spcPct val="150000"/>
              </a:lnSpc>
            </a:pPr>
            <a:r>
              <a:rPr lang="en-US" dirty="0" smtClean="0"/>
              <a:t>To equip students with skills that would make student capable of analyzing and solving the legal problems.</a:t>
            </a:r>
          </a:p>
          <a:p>
            <a:pPr algn="just">
              <a:lnSpc>
                <a:spcPct val="150000"/>
              </a:lnSpc>
            </a:pPr>
            <a:r>
              <a:rPr lang="en-US" dirty="0" smtClean="0"/>
              <a:t>To improve the ability of student in developing the law in society.</a:t>
            </a:r>
            <a:endParaRPr lang="en-US" dirty="0"/>
          </a:p>
        </p:txBody>
      </p:sp>
      <p:sp>
        <p:nvSpPr>
          <p:cNvPr id="4" name="Date Placeholder 3"/>
          <p:cNvSpPr>
            <a:spLocks noGrp="1"/>
          </p:cNvSpPr>
          <p:nvPr>
            <p:ph type="dt" sz="half" idx="10"/>
          </p:nvPr>
        </p:nvSpPr>
        <p:spPr/>
        <p:txBody>
          <a:bodyPr/>
          <a:lstStyle/>
          <a:p>
            <a:fld id="{70A7B114-5315-4949-8EA3-3189F4CEA037}"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5</a:t>
            </a:fld>
            <a:endParaRPr lang="en-US"/>
          </a:p>
        </p:txBody>
      </p:sp>
    </p:spTree>
    <p:extLst>
      <p:ext uri="{BB962C8B-B14F-4D97-AF65-F5344CB8AC3E}">
        <p14:creationId xmlns:p14="http://schemas.microsoft.com/office/powerpoint/2010/main" val="408274590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620000" cy="1143000"/>
          </a:xfrm>
        </p:spPr>
        <p:style>
          <a:lnRef idx="1">
            <a:schemeClr val="accent1"/>
          </a:lnRef>
          <a:fillRef idx="2">
            <a:schemeClr val="accent1"/>
          </a:fillRef>
          <a:effectRef idx="1">
            <a:schemeClr val="accent1"/>
          </a:effectRef>
          <a:fontRef idx="minor">
            <a:schemeClr val="dk1"/>
          </a:fontRef>
        </p:style>
        <p:txBody>
          <a:bodyPr/>
          <a:lstStyle/>
          <a:p>
            <a:pPr>
              <a:tabLst>
                <a:tab pos="3768725" algn="l"/>
              </a:tabLst>
            </a:pPr>
            <a:r>
              <a:rPr lang="en-US" b="1" dirty="0" smtClean="0">
                <a:solidFill>
                  <a:srgbClr val="FF0000"/>
                </a:solidFill>
              </a:rPr>
              <a:t>School Leaders</a:t>
            </a:r>
            <a:endParaRPr lang="en-US" b="1" dirty="0">
              <a:solidFill>
                <a:srgbClr val="FF0000"/>
              </a:solidFill>
            </a:endParaRPr>
          </a:p>
        </p:txBody>
      </p:sp>
      <p:sp>
        <p:nvSpPr>
          <p:cNvPr id="3" name="Content Placeholder 2"/>
          <p:cNvSpPr>
            <a:spLocks noGrp="1"/>
          </p:cNvSpPr>
          <p:nvPr>
            <p:ph idx="1"/>
          </p:nvPr>
        </p:nvSpPr>
        <p:spPr>
          <a:xfrm>
            <a:off x="1600200" y="1600200"/>
            <a:ext cx="8229600" cy="4525963"/>
          </a:xfrm>
        </p:spPr>
        <p:txBody>
          <a:bodyPr/>
          <a:lstStyle/>
          <a:p>
            <a:pPr marL="0" indent="0">
              <a:buNone/>
            </a:pPr>
            <a:r>
              <a:rPr lang="en-US" dirty="0" smtClean="0"/>
              <a:t>.</a:t>
            </a:r>
          </a:p>
        </p:txBody>
      </p:sp>
      <p:pic>
        <p:nvPicPr>
          <p:cNvPr id="1026" name="Picture 2" descr="C:\Users\VA VANNY\Desktop\Edit Photo\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022404"/>
            <a:ext cx="1979399" cy="22710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022404"/>
            <a:ext cx="2057400" cy="226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3406154"/>
            <a:ext cx="2743200" cy="1569660"/>
          </a:xfrm>
          <a:prstGeom prst="rect">
            <a:avLst/>
          </a:prstGeom>
          <a:noFill/>
        </p:spPr>
        <p:txBody>
          <a:bodyPr wrap="square" rtlCol="0">
            <a:spAutoFit/>
          </a:bodyPr>
          <a:lstStyle/>
          <a:p>
            <a:r>
              <a:rPr lang="en-US" sz="2400" dirty="0"/>
              <a:t>Dr. Vann </a:t>
            </a:r>
            <a:r>
              <a:rPr lang="en-US" sz="2400" dirty="0" err="1" smtClean="0"/>
              <a:t>Chandara</a:t>
            </a:r>
            <a:r>
              <a:rPr lang="en-US" sz="2400" dirty="0" smtClean="0"/>
              <a:t>,</a:t>
            </a:r>
          </a:p>
          <a:p>
            <a:r>
              <a:rPr lang="en-US" sz="2400" dirty="0" smtClean="0"/>
              <a:t>PhD in Law</a:t>
            </a:r>
          </a:p>
          <a:p>
            <a:r>
              <a:rPr lang="en-US" sz="2400" dirty="0" smtClean="0"/>
              <a:t>Director</a:t>
            </a:r>
          </a:p>
          <a:p>
            <a:r>
              <a:rPr lang="en-US" sz="2400" dirty="0" smtClean="0"/>
              <a:t>070 230 555</a:t>
            </a:r>
            <a:endParaRPr lang="en-US" sz="2400" dirty="0"/>
          </a:p>
        </p:txBody>
      </p:sp>
      <p:sp>
        <p:nvSpPr>
          <p:cNvPr id="5" name="TextBox 4"/>
          <p:cNvSpPr txBox="1"/>
          <p:nvPr/>
        </p:nvSpPr>
        <p:spPr>
          <a:xfrm>
            <a:off x="4214996" y="3406154"/>
            <a:ext cx="2719204" cy="1569660"/>
          </a:xfrm>
          <a:prstGeom prst="rect">
            <a:avLst/>
          </a:prstGeom>
          <a:noFill/>
        </p:spPr>
        <p:txBody>
          <a:bodyPr wrap="square" rtlCol="0">
            <a:spAutoFit/>
          </a:bodyPr>
          <a:lstStyle/>
          <a:p>
            <a:r>
              <a:rPr lang="en-US" sz="2400" dirty="0"/>
              <a:t>Mr. Kao </a:t>
            </a:r>
            <a:r>
              <a:rPr lang="en-US" sz="2400" dirty="0" err="1"/>
              <a:t>Muythong</a:t>
            </a:r>
            <a:endParaRPr lang="en-US" sz="2400" dirty="0"/>
          </a:p>
          <a:p>
            <a:r>
              <a:rPr lang="en-US" sz="2400" dirty="0"/>
              <a:t>Master of Law</a:t>
            </a:r>
          </a:p>
          <a:p>
            <a:r>
              <a:rPr lang="en-US" sz="2400" dirty="0"/>
              <a:t>Vice </a:t>
            </a:r>
            <a:r>
              <a:rPr lang="en-US" sz="2400" dirty="0" smtClean="0"/>
              <a:t>Director</a:t>
            </a:r>
          </a:p>
          <a:p>
            <a:r>
              <a:rPr lang="en-US" sz="2400" dirty="0" smtClean="0"/>
              <a:t>067 345 543</a:t>
            </a:r>
            <a:endParaRPr lang="en-US" sz="2400" dirty="0"/>
          </a:p>
        </p:txBody>
      </p:sp>
      <p:pic>
        <p:nvPicPr>
          <p:cNvPr id="7170" name="Picture 2" descr="C:\Users\VA VANNY\តាំងពិពណ៍\DSC01871.JPG"/>
          <p:cNvPicPr>
            <a:picLocks noChangeAspect="1" noChangeArrowheads="1"/>
          </p:cNvPicPr>
          <p:nvPr/>
        </p:nvPicPr>
        <p:blipFill rotWithShape="1">
          <a:blip r:embed="rId5">
            <a:extLst>
              <a:ext uri="{28A0092B-C50C-407E-A947-70E740481C1C}">
                <a14:useLocalDpi xmlns:a14="http://schemas.microsoft.com/office/drawing/2010/main" val="0"/>
              </a:ext>
            </a:extLst>
          </a:blip>
          <a:srcRect l="43669" t="27349" r="41175" b="48994"/>
          <a:stretch/>
        </p:blipFill>
        <p:spPr bwMode="auto">
          <a:xfrm>
            <a:off x="6910039" y="990600"/>
            <a:ext cx="1939879" cy="22710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34200" y="3411586"/>
            <a:ext cx="2438400" cy="2677656"/>
          </a:xfrm>
          <a:prstGeom prst="rect">
            <a:avLst/>
          </a:prstGeom>
          <a:noFill/>
        </p:spPr>
        <p:txBody>
          <a:bodyPr wrap="square" rtlCol="0">
            <a:spAutoFit/>
          </a:bodyPr>
          <a:lstStyle/>
          <a:p>
            <a:r>
              <a:rPr lang="en-US" sz="2400" dirty="0"/>
              <a:t>Mr. </a:t>
            </a:r>
            <a:r>
              <a:rPr lang="en-US" sz="2400" dirty="0" err="1" smtClean="0"/>
              <a:t>Maosuy</a:t>
            </a:r>
            <a:endParaRPr lang="en-US" sz="2400" dirty="0" smtClean="0"/>
          </a:p>
          <a:p>
            <a:r>
              <a:rPr lang="en-US" sz="2400" dirty="0" err="1"/>
              <a:t>P</a:t>
            </a:r>
            <a:r>
              <a:rPr lang="en-US" sz="2400" dirty="0" err="1" smtClean="0"/>
              <a:t>iseth</a:t>
            </a:r>
            <a:endParaRPr lang="en-US" sz="2400" dirty="0"/>
          </a:p>
          <a:p>
            <a:r>
              <a:rPr lang="en-US" sz="2400" dirty="0"/>
              <a:t>Master of </a:t>
            </a:r>
            <a:r>
              <a:rPr lang="en-US" sz="2400" dirty="0" smtClean="0"/>
              <a:t>Law</a:t>
            </a:r>
          </a:p>
          <a:p>
            <a:r>
              <a:rPr lang="en-US" sz="2400" dirty="0" smtClean="0"/>
              <a:t>In charge of School Administration</a:t>
            </a:r>
          </a:p>
          <a:p>
            <a:r>
              <a:rPr lang="en-US" sz="2400" dirty="0" smtClean="0"/>
              <a:t>093 678 988</a:t>
            </a:r>
            <a:endParaRPr lang="en-US" sz="2400" dirty="0"/>
          </a:p>
        </p:txBody>
      </p:sp>
      <p:pic>
        <p:nvPicPr>
          <p:cNvPr id="7171" name="Picture 3" descr="D:\ALL\Acer\PICTURE\000001 cop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4876800"/>
            <a:ext cx="1714061" cy="196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29000" y="5715000"/>
            <a:ext cx="2895600" cy="1200329"/>
          </a:xfrm>
          <a:prstGeom prst="rect">
            <a:avLst/>
          </a:prstGeom>
          <a:noFill/>
        </p:spPr>
        <p:txBody>
          <a:bodyPr wrap="square" rtlCol="0">
            <a:spAutoFit/>
          </a:bodyPr>
          <a:lstStyle/>
          <a:p>
            <a:r>
              <a:rPr lang="en-US" sz="2400" dirty="0"/>
              <a:t>Mr. </a:t>
            </a:r>
            <a:r>
              <a:rPr lang="en-US" sz="2400" dirty="0" err="1"/>
              <a:t>Va</a:t>
            </a:r>
            <a:r>
              <a:rPr lang="en-US" sz="2400" dirty="0"/>
              <a:t> </a:t>
            </a:r>
            <a:r>
              <a:rPr lang="en-US" sz="2400" dirty="0" err="1"/>
              <a:t>Vanny</a:t>
            </a:r>
            <a:endParaRPr lang="en-US" sz="2400" dirty="0"/>
          </a:p>
          <a:p>
            <a:r>
              <a:rPr lang="en-US" sz="2400" dirty="0"/>
              <a:t>School </a:t>
            </a:r>
            <a:r>
              <a:rPr lang="en-US" sz="2400" dirty="0" smtClean="0"/>
              <a:t>Coordinator</a:t>
            </a:r>
          </a:p>
          <a:p>
            <a:r>
              <a:rPr lang="en-US" sz="2400" dirty="0" smtClean="0"/>
              <a:t>098 741 126</a:t>
            </a:r>
            <a:endParaRPr lang="en-US" sz="2400" dirty="0"/>
          </a:p>
        </p:txBody>
      </p:sp>
      <p:sp>
        <p:nvSpPr>
          <p:cNvPr id="8" name="Date Placeholder 7"/>
          <p:cNvSpPr>
            <a:spLocks noGrp="1"/>
          </p:cNvSpPr>
          <p:nvPr>
            <p:ph type="dt" sz="half" idx="10"/>
          </p:nvPr>
        </p:nvSpPr>
        <p:spPr/>
        <p:txBody>
          <a:bodyPr/>
          <a:lstStyle/>
          <a:p>
            <a:fld id="{B38AF997-EEED-4C9E-AD44-266DA0A786AD}" type="datetime1">
              <a:rPr lang="en-US" smtClean="0"/>
              <a:t>10/5/2011</a:t>
            </a:fld>
            <a:endParaRPr lang="en-US"/>
          </a:p>
        </p:txBody>
      </p:sp>
      <p:sp>
        <p:nvSpPr>
          <p:cNvPr id="9" name="Slide Number Placeholder 8"/>
          <p:cNvSpPr>
            <a:spLocks noGrp="1"/>
          </p:cNvSpPr>
          <p:nvPr>
            <p:ph type="sldNum" sz="quarter" idx="12"/>
          </p:nvPr>
        </p:nvSpPr>
        <p:spPr/>
        <p:txBody>
          <a:bodyPr/>
          <a:lstStyle/>
          <a:p>
            <a:fld id="{21187E97-0B68-4120-ACD8-F2D734DBAB33}" type="slidenum">
              <a:rPr lang="en-US" smtClean="0"/>
              <a:t>6</a:t>
            </a:fld>
            <a:endParaRPr lang="en-US"/>
          </a:p>
        </p:txBody>
      </p:sp>
    </p:spTree>
    <p:extLst>
      <p:ext uri="{BB962C8B-B14F-4D97-AF65-F5344CB8AC3E}">
        <p14:creationId xmlns:p14="http://schemas.microsoft.com/office/powerpoint/2010/main" val="29189603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Program Structures</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9580201"/>
              </p:ext>
            </p:extLst>
          </p:nvPr>
        </p:nvGraphicFramePr>
        <p:xfrm>
          <a:off x="1524000" y="1417320"/>
          <a:ext cx="7620000" cy="4602480"/>
        </p:xfrm>
        <a:graphic>
          <a:graphicData uri="http://schemas.openxmlformats.org/drawingml/2006/table">
            <a:tbl>
              <a:tblPr firstRow="1" bandRow="1">
                <a:tableStyleId>{F5AB1C69-6EDB-4FF4-983F-18BD219EF322}</a:tableStyleId>
              </a:tblPr>
              <a:tblGrid>
                <a:gridCol w="5432778"/>
                <a:gridCol w="2187222"/>
              </a:tblGrid>
              <a:tr h="533400">
                <a:tc>
                  <a:txBody>
                    <a:bodyPr/>
                    <a:lstStyle/>
                    <a:p>
                      <a:r>
                        <a:rPr lang="en-US" sz="3600" dirty="0" smtClean="0">
                          <a:solidFill>
                            <a:srgbClr val="C00000"/>
                          </a:solidFill>
                        </a:rPr>
                        <a:t>Curriculum  Structures</a:t>
                      </a:r>
                      <a:endParaRPr lang="en-US" sz="3600" dirty="0">
                        <a:solidFill>
                          <a:srgbClr val="C00000"/>
                        </a:solidFill>
                      </a:endParaRPr>
                    </a:p>
                  </a:txBody>
                  <a:tcPr/>
                </a:tc>
                <a:tc>
                  <a:txBody>
                    <a:bodyPr/>
                    <a:lstStyle/>
                    <a:p>
                      <a:r>
                        <a:rPr lang="en-US" sz="3600" dirty="0" smtClean="0">
                          <a:solidFill>
                            <a:srgbClr val="C00000"/>
                          </a:solidFill>
                        </a:rPr>
                        <a:t> Credits</a:t>
                      </a:r>
                      <a:endParaRPr lang="en-US" sz="3600" dirty="0">
                        <a:solidFill>
                          <a:srgbClr val="C00000"/>
                        </a:solidFill>
                      </a:endParaRPr>
                    </a:p>
                  </a:txBody>
                  <a:tcPr/>
                </a:tc>
              </a:tr>
              <a:tr h="482600">
                <a:tc>
                  <a:txBody>
                    <a:bodyPr/>
                    <a:lstStyle/>
                    <a:p>
                      <a:r>
                        <a:rPr lang="en-US" sz="3200" dirty="0" smtClean="0"/>
                        <a:t>Foundation Courses</a:t>
                      </a:r>
                      <a:endParaRPr lang="en-US" sz="3200" dirty="0"/>
                    </a:p>
                  </a:txBody>
                  <a:tcPr/>
                </a:tc>
                <a:tc>
                  <a:txBody>
                    <a:bodyPr/>
                    <a:lstStyle/>
                    <a:p>
                      <a:r>
                        <a:rPr lang="en-US" sz="2800" dirty="0" smtClean="0"/>
                        <a:t>30</a:t>
                      </a:r>
                      <a:endParaRPr lang="en-US" sz="2800" dirty="0"/>
                    </a:p>
                  </a:txBody>
                  <a:tcPr/>
                </a:tc>
              </a:tr>
              <a:tr h="482600">
                <a:tc>
                  <a:txBody>
                    <a:bodyPr/>
                    <a:lstStyle/>
                    <a:p>
                      <a:r>
                        <a:rPr lang="en-US" sz="3200" dirty="0" smtClean="0"/>
                        <a:t>General Courses</a:t>
                      </a:r>
                      <a:endParaRPr lang="en-US" sz="3200" dirty="0"/>
                    </a:p>
                  </a:txBody>
                  <a:tcPr/>
                </a:tc>
                <a:tc>
                  <a:txBody>
                    <a:bodyPr/>
                    <a:lstStyle/>
                    <a:p>
                      <a:r>
                        <a:rPr lang="en-US" sz="2800" dirty="0" smtClean="0"/>
                        <a:t>15</a:t>
                      </a:r>
                      <a:endParaRPr lang="en-US" sz="2800" dirty="0"/>
                    </a:p>
                  </a:txBody>
                  <a:tcPr/>
                </a:tc>
              </a:tr>
              <a:tr h="482600">
                <a:tc>
                  <a:txBody>
                    <a:bodyPr/>
                    <a:lstStyle/>
                    <a:p>
                      <a:r>
                        <a:rPr lang="en-US" sz="3200" dirty="0" smtClean="0"/>
                        <a:t>Core</a:t>
                      </a:r>
                      <a:r>
                        <a:rPr lang="en-US" sz="3200" baseline="0" dirty="0" smtClean="0"/>
                        <a:t> and Major Required Courses</a:t>
                      </a:r>
                      <a:endParaRPr lang="en-US" sz="3200" dirty="0"/>
                    </a:p>
                  </a:txBody>
                  <a:tcPr/>
                </a:tc>
                <a:tc>
                  <a:txBody>
                    <a:bodyPr/>
                    <a:lstStyle/>
                    <a:p>
                      <a:r>
                        <a:rPr lang="en-US" sz="2800" dirty="0" smtClean="0"/>
                        <a:t>54</a:t>
                      </a:r>
                      <a:endParaRPr lang="en-US" sz="2800" dirty="0"/>
                    </a:p>
                  </a:txBody>
                  <a:tcPr/>
                </a:tc>
              </a:tr>
              <a:tr h="482600">
                <a:tc>
                  <a:txBody>
                    <a:bodyPr/>
                    <a:lstStyle/>
                    <a:p>
                      <a:r>
                        <a:rPr lang="en-US" sz="3200" dirty="0" smtClean="0"/>
                        <a:t>Major Concentration Courses</a:t>
                      </a:r>
                      <a:endParaRPr lang="en-US" sz="3200" dirty="0"/>
                    </a:p>
                  </a:txBody>
                  <a:tcPr/>
                </a:tc>
                <a:tc>
                  <a:txBody>
                    <a:bodyPr/>
                    <a:lstStyle/>
                    <a:p>
                      <a:r>
                        <a:rPr lang="en-US" sz="2800" dirty="0" smtClean="0"/>
                        <a:t>21</a:t>
                      </a:r>
                      <a:endParaRPr lang="en-US" sz="2800" dirty="0"/>
                    </a:p>
                  </a:txBody>
                  <a:tcPr/>
                </a:tc>
              </a:tr>
              <a:tr h="482600">
                <a:tc>
                  <a:txBody>
                    <a:bodyPr/>
                    <a:lstStyle/>
                    <a:p>
                      <a:r>
                        <a:rPr lang="en-US" sz="3200" dirty="0" smtClean="0"/>
                        <a:t>Elective Courses</a:t>
                      </a:r>
                      <a:endParaRPr lang="en-US" sz="3200" dirty="0"/>
                    </a:p>
                  </a:txBody>
                  <a:tcPr/>
                </a:tc>
                <a:tc>
                  <a:txBody>
                    <a:bodyPr/>
                    <a:lstStyle/>
                    <a:p>
                      <a:r>
                        <a:rPr lang="en-US" sz="2800" dirty="0" smtClean="0"/>
                        <a:t>6</a:t>
                      </a:r>
                      <a:endParaRPr lang="en-US" sz="2800" dirty="0"/>
                    </a:p>
                  </a:txBody>
                  <a:tcPr/>
                </a:tc>
              </a:tr>
              <a:tr h="482600">
                <a:tc>
                  <a:txBody>
                    <a:bodyPr/>
                    <a:lstStyle/>
                    <a:p>
                      <a:r>
                        <a:rPr lang="en-US" sz="3200" dirty="0" smtClean="0"/>
                        <a:t>Total</a:t>
                      </a:r>
                      <a:endParaRPr lang="en-US" sz="3200" dirty="0"/>
                    </a:p>
                  </a:txBody>
                  <a:tcPr/>
                </a:tc>
                <a:tc>
                  <a:txBody>
                    <a:bodyPr/>
                    <a:lstStyle/>
                    <a:p>
                      <a:r>
                        <a:rPr lang="en-US" sz="2800" dirty="0" smtClean="0"/>
                        <a:t>126</a:t>
                      </a:r>
                      <a:endParaRPr lang="en-US" sz="2800" dirty="0"/>
                    </a:p>
                  </a:txBody>
                  <a:tcPr/>
                </a:tc>
              </a:tr>
            </a:tbl>
          </a:graphicData>
        </a:graphic>
      </p:graphicFrame>
      <p:sp>
        <p:nvSpPr>
          <p:cNvPr id="3" name="Date Placeholder 2"/>
          <p:cNvSpPr>
            <a:spLocks noGrp="1"/>
          </p:cNvSpPr>
          <p:nvPr>
            <p:ph type="dt" sz="half" idx="10"/>
          </p:nvPr>
        </p:nvSpPr>
        <p:spPr/>
        <p:txBody>
          <a:bodyPr/>
          <a:lstStyle/>
          <a:p>
            <a:fld id="{B115BE92-39EB-4624-8512-E24FBB25B16A}" type="datetime1">
              <a:rPr lang="en-US" smtClean="0"/>
              <a:t>10/5/2011</a:t>
            </a:fld>
            <a:endParaRPr lang="en-US"/>
          </a:p>
        </p:txBody>
      </p:sp>
      <p:sp>
        <p:nvSpPr>
          <p:cNvPr id="5" name="Slide Number Placeholder 4"/>
          <p:cNvSpPr>
            <a:spLocks noGrp="1"/>
          </p:cNvSpPr>
          <p:nvPr>
            <p:ph type="sldNum" sz="quarter" idx="12"/>
          </p:nvPr>
        </p:nvSpPr>
        <p:spPr/>
        <p:txBody>
          <a:bodyPr/>
          <a:lstStyle/>
          <a:p>
            <a:fld id="{21187E97-0B68-4120-ACD8-F2D734DBAB33}" type="slidenum">
              <a:rPr lang="en-US" smtClean="0"/>
              <a:t>7</a:t>
            </a:fld>
            <a:endParaRPr lang="en-US"/>
          </a:p>
        </p:txBody>
      </p:sp>
    </p:spTree>
    <p:extLst>
      <p:ext uri="{BB962C8B-B14F-4D97-AF65-F5344CB8AC3E}">
        <p14:creationId xmlns:p14="http://schemas.microsoft.com/office/powerpoint/2010/main" val="4151679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Foundation Courses</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1530120"/>
              </p:ext>
            </p:extLst>
          </p:nvPr>
        </p:nvGraphicFramePr>
        <p:xfrm>
          <a:off x="1524000" y="2285999"/>
          <a:ext cx="7620000" cy="3962400"/>
        </p:xfrm>
        <a:graphic>
          <a:graphicData uri="http://schemas.openxmlformats.org/drawingml/2006/table">
            <a:tbl>
              <a:tblPr firstRow="1" firstCol="1" bandRow="1">
                <a:tableStyleId>{00A15C55-8517-42AA-B614-E9B94910E393}</a:tableStyleId>
              </a:tblPr>
              <a:tblGrid>
                <a:gridCol w="7620000"/>
              </a:tblGrid>
              <a:tr h="660400">
                <a:tc>
                  <a:txBody>
                    <a:bodyPr/>
                    <a:lstStyle/>
                    <a:p>
                      <a:pPr marL="0" marR="0" algn="l">
                        <a:lnSpc>
                          <a:spcPct val="115000"/>
                        </a:lnSpc>
                        <a:spcBef>
                          <a:spcPts val="0"/>
                        </a:spcBef>
                        <a:spcAft>
                          <a:spcPts val="0"/>
                        </a:spcAft>
                      </a:pPr>
                      <a:r>
                        <a:rPr lang="en-US" sz="3200" dirty="0" smtClean="0">
                          <a:effectLst/>
                        </a:rPr>
                        <a:t>Introduction to Human Communication</a:t>
                      </a:r>
                      <a:endParaRPr lang="en-US" sz="3200" dirty="0">
                        <a:effectLst/>
                        <a:latin typeface="Calibri"/>
                        <a:ea typeface="Calibri"/>
                        <a:cs typeface="DaunPenh"/>
                      </a:endParaRPr>
                    </a:p>
                  </a:txBody>
                  <a:tcPr marL="68580" marR="68580" marT="0" marB="0" anchor="b"/>
                </a:tc>
              </a:tr>
              <a:tr h="660400">
                <a:tc>
                  <a:txBody>
                    <a:bodyPr/>
                    <a:lstStyle/>
                    <a:p>
                      <a:pPr marL="0" marR="0" algn="l">
                        <a:lnSpc>
                          <a:spcPct val="115000"/>
                        </a:lnSpc>
                        <a:spcBef>
                          <a:spcPts val="0"/>
                        </a:spcBef>
                        <a:spcAft>
                          <a:spcPts val="0"/>
                        </a:spcAft>
                      </a:pPr>
                      <a:r>
                        <a:rPr lang="en-US" sz="3200" dirty="0" smtClean="0">
                          <a:effectLst/>
                        </a:rPr>
                        <a:t>Introduction to Cambodian Law</a:t>
                      </a:r>
                      <a:endParaRPr lang="en-US" sz="3200" dirty="0">
                        <a:effectLst/>
                        <a:latin typeface="Calibri"/>
                        <a:ea typeface="Calibri"/>
                        <a:cs typeface="DaunPenh"/>
                      </a:endParaRPr>
                    </a:p>
                  </a:txBody>
                  <a:tcPr marL="68580" marR="68580" marT="0" marB="0" anchor="b"/>
                </a:tc>
              </a:tr>
              <a:tr h="6604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3200" dirty="0" smtClean="0">
                          <a:effectLst/>
                        </a:rPr>
                        <a:t>Principle of Management</a:t>
                      </a:r>
                      <a:endParaRPr lang="en-US" sz="3200" dirty="0" smtClean="0">
                        <a:effectLst/>
                        <a:latin typeface="+mn-lt"/>
                        <a:ea typeface="Calibri"/>
                        <a:cs typeface="DaunPenh"/>
                      </a:endParaRPr>
                    </a:p>
                  </a:txBody>
                  <a:tcPr marL="68580" marR="68580" marT="0" marB="0" anchor="b"/>
                </a:tc>
              </a:tr>
              <a:tr h="6604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3200" dirty="0" smtClean="0">
                          <a:effectLst/>
                        </a:rPr>
                        <a:t>English Language Level 1</a:t>
                      </a:r>
                      <a:endParaRPr lang="en-US" sz="3200" dirty="0" smtClean="0">
                        <a:effectLst/>
                        <a:latin typeface="+mn-lt"/>
                        <a:ea typeface="Calibri"/>
                        <a:cs typeface="DaunPenh"/>
                      </a:endParaRPr>
                    </a:p>
                  </a:txBody>
                  <a:tcPr marL="68580" marR="68580" marT="0" marB="0" anchor="b"/>
                </a:tc>
              </a:tr>
              <a:tr h="660400">
                <a:tc>
                  <a:txBody>
                    <a:bodyPr/>
                    <a:lstStyle/>
                    <a:p>
                      <a:pPr marL="0" marR="0" algn="l">
                        <a:lnSpc>
                          <a:spcPct val="115000"/>
                        </a:lnSpc>
                        <a:spcBef>
                          <a:spcPts val="0"/>
                        </a:spcBef>
                        <a:spcAft>
                          <a:spcPts val="0"/>
                        </a:spcAft>
                      </a:pPr>
                      <a:r>
                        <a:rPr lang="en-US" sz="3200" dirty="0">
                          <a:effectLst/>
                        </a:rPr>
                        <a:t>English Improvement 1</a:t>
                      </a:r>
                      <a:endParaRPr lang="en-US" sz="3200" dirty="0">
                        <a:effectLst/>
                        <a:latin typeface="Calibri"/>
                        <a:ea typeface="Calibri"/>
                        <a:cs typeface="DaunPenh"/>
                      </a:endParaRPr>
                    </a:p>
                  </a:txBody>
                  <a:tcPr marL="68580" marR="68580" marT="0" marB="0" anchor="b"/>
                </a:tc>
              </a:tr>
              <a:tr h="6604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3200" dirty="0" smtClean="0">
                          <a:effectLst/>
                        </a:rPr>
                        <a:t>Computer Application 1A</a:t>
                      </a:r>
                      <a:endParaRPr lang="en-US" sz="3200" dirty="0" smtClean="0">
                        <a:effectLst/>
                        <a:latin typeface="+mn-lt"/>
                        <a:ea typeface="Calibri"/>
                        <a:cs typeface="DaunPenh"/>
                      </a:endParaRPr>
                    </a:p>
                  </a:txBody>
                  <a:tcPr marL="68580" marR="68580" marT="0" marB="0" anchor="b"/>
                </a:tc>
              </a:tr>
            </a:tbl>
          </a:graphicData>
        </a:graphic>
      </p:graphicFrame>
      <p:sp>
        <p:nvSpPr>
          <p:cNvPr id="3" name="TextBox 2"/>
          <p:cNvSpPr txBox="1"/>
          <p:nvPr/>
        </p:nvSpPr>
        <p:spPr>
          <a:xfrm>
            <a:off x="1600200" y="1295400"/>
            <a:ext cx="5638800" cy="707886"/>
          </a:xfrm>
          <a:prstGeom prst="rect">
            <a:avLst/>
          </a:prstGeom>
          <a:noFill/>
        </p:spPr>
        <p:txBody>
          <a:bodyPr wrap="square" rtlCol="0">
            <a:spAutoFit/>
          </a:bodyPr>
          <a:lstStyle/>
          <a:p>
            <a:r>
              <a:rPr lang="en-US" sz="4000" b="1" dirty="0" smtClean="0"/>
              <a:t>Semester I</a:t>
            </a:r>
            <a:endParaRPr lang="en-US" sz="4000" b="1" dirty="0"/>
          </a:p>
        </p:txBody>
      </p:sp>
      <p:sp>
        <p:nvSpPr>
          <p:cNvPr id="5" name="Date Placeholder 4"/>
          <p:cNvSpPr>
            <a:spLocks noGrp="1"/>
          </p:cNvSpPr>
          <p:nvPr>
            <p:ph type="dt" sz="half" idx="10"/>
          </p:nvPr>
        </p:nvSpPr>
        <p:spPr/>
        <p:txBody>
          <a:bodyPr/>
          <a:lstStyle/>
          <a:p>
            <a:fld id="{CDAA7C33-3E05-4AF1-9BCB-80D19BACDC38}" type="datetime1">
              <a:rPr lang="en-US" smtClean="0"/>
              <a:t>10/5/2011</a:t>
            </a:fld>
            <a:endParaRPr lang="en-US"/>
          </a:p>
        </p:txBody>
      </p:sp>
      <p:sp>
        <p:nvSpPr>
          <p:cNvPr id="6" name="Slide Number Placeholder 5"/>
          <p:cNvSpPr>
            <a:spLocks noGrp="1"/>
          </p:cNvSpPr>
          <p:nvPr>
            <p:ph type="sldNum" sz="quarter" idx="12"/>
          </p:nvPr>
        </p:nvSpPr>
        <p:spPr/>
        <p:txBody>
          <a:bodyPr/>
          <a:lstStyle/>
          <a:p>
            <a:fld id="{21187E97-0B68-4120-ACD8-F2D734DBAB33}" type="slidenum">
              <a:rPr lang="en-US" smtClean="0"/>
              <a:t>8</a:t>
            </a:fld>
            <a:endParaRPr lang="en-US"/>
          </a:p>
        </p:txBody>
      </p:sp>
    </p:spTree>
    <p:extLst>
      <p:ext uri="{BB962C8B-B14F-4D97-AF65-F5344CB8AC3E}">
        <p14:creationId xmlns:p14="http://schemas.microsoft.com/office/powerpoint/2010/main" val="19874429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rgbClr val="FF0000"/>
                </a:solidFill>
              </a:rPr>
              <a:t>Foundation Courses</a:t>
            </a:r>
            <a:endParaRPr lang="en-US" b="1" dirty="0">
              <a:solidFill>
                <a:srgbClr val="FF0000"/>
              </a:solidFill>
            </a:endParaRPr>
          </a:p>
        </p:txBody>
      </p:sp>
      <p:sp>
        <p:nvSpPr>
          <p:cNvPr id="4" name="TextBox 3"/>
          <p:cNvSpPr txBox="1"/>
          <p:nvPr/>
        </p:nvSpPr>
        <p:spPr>
          <a:xfrm>
            <a:off x="1524000" y="1295400"/>
            <a:ext cx="5486400" cy="707886"/>
          </a:xfrm>
          <a:prstGeom prst="rect">
            <a:avLst/>
          </a:prstGeom>
          <a:noFill/>
        </p:spPr>
        <p:txBody>
          <a:bodyPr wrap="square" rtlCol="0">
            <a:spAutoFit/>
          </a:bodyPr>
          <a:lstStyle/>
          <a:p>
            <a:r>
              <a:rPr lang="en-US" sz="4000" b="1" dirty="0" smtClean="0"/>
              <a:t>Semester II</a:t>
            </a:r>
            <a:endParaRPr lang="en-US" sz="4000" b="1" dirty="0"/>
          </a:p>
        </p:txBody>
      </p:sp>
      <p:graphicFrame>
        <p:nvGraphicFramePr>
          <p:cNvPr id="3" name="Table 2"/>
          <p:cNvGraphicFramePr>
            <a:graphicFrameLocks noGrp="1"/>
          </p:cNvGraphicFramePr>
          <p:nvPr>
            <p:extLst>
              <p:ext uri="{D42A27DB-BD31-4B8C-83A1-F6EECF244321}">
                <p14:modId xmlns:p14="http://schemas.microsoft.com/office/powerpoint/2010/main" val="2091215857"/>
              </p:ext>
            </p:extLst>
          </p:nvPr>
        </p:nvGraphicFramePr>
        <p:xfrm>
          <a:off x="1524000" y="2087880"/>
          <a:ext cx="7620000" cy="4541520"/>
        </p:xfrm>
        <a:graphic>
          <a:graphicData uri="http://schemas.openxmlformats.org/drawingml/2006/table">
            <a:tbl>
              <a:tblPr firstRow="1" bandRow="1">
                <a:tableStyleId>{93296810-A885-4BE3-A3E7-6D5BEEA58F35}</a:tableStyleId>
              </a:tblPr>
              <a:tblGrid>
                <a:gridCol w="7620000"/>
              </a:tblGrid>
              <a:tr h="495556">
                <a:tc>
                  <a:txBody>
                    <a:bodyPr/>
                    <a:lstStyle/>
                    <a:p>
                      <a:r>
                        <a:rPr lang="en-US" sz="3200" dirty="0" smtClean="0"/>
                        <a:t>Public Administration and office management</a:t>
                      </a:r>
                      <a:endParaRPr lang="en-US" sz="3200" dirty="0"/>
                    </a:p>
                  </a:txBody>
                  <a:tcPr/>
                </a:tc>
              </a:tr>
              <a:tr h="495556">
                <a:tc>
                  <a:txBody>
                    <a:bodyPr/>
                    <a:lstStyle/>
                    <a:p>
                      <a:r>
                        <a:rPr lang="en-US" sz="3200" dirty="0" smtClean="0"/>
                        <a:t>Fundamental</a:t>
                      </a:r>
                      <a:r>
                        <a:rPr lang="en-US" sz="3200" baseline="0" dirty="0" smtClean="0"/>
                        <a:t> of Leadership</a:t>
                      </a:r>
                      <a:endParaRPr lang="en-US" sz="3200" dirty="0"/>
                    </a:p>
                  </a:txBody>
                  <a:tcPr/>
                </a:tc>
              </a:tr>
              <a:tr h="495556">
                <a:tc>
                  <a:txBody>
                    <a:bodyPr/>
                    <a:lstStyle/>
                    <a:p>
                      <a:r>
                        <a:rPr lang="en-US" sz="3200" dirty="0" smtClean="0"/>
                        <a:t>Organizational</a:t>
                      </a:r>
                      <a:r>
                        <a:rPr lang="en-US" sz="3200" baseline="0" dirty="0" smtClean="0"/>
                        <a:t> Behavior</a:t>
                      </a:r>
                    </a:p>
                  </a:txBody>
                  <a:tcPr/>
                </a:tc>
              </a:tr>
              <a:tr h="495556">
                <a:tc>
                  <a:txBody>
                    <a:bodyPr/>
                    <a:lstStyle/>
                    <a:p>
                      <a:r>
                        <a:rPr lang="en-US" sz="3200" dirty="0" smtClean="0"/>
                        <a:t>Civil Law</a:t>
                      </a:r>
                      <a:endParaRPr lang="en-US" sz="3200" dirty="0"/>
                    </a:p>
                  </a:txBody>
                  <a:tcPr/>
                </a:tc>
              </a:tr>
              <a:tr h="495556">
                <a:tc>
                  <a:txBody>
                    <a:bodyPr/>
                    <a:lstStyle/>
                    <a:p>
                      <a:r>
                        <a:rPr lang="en-US" sz="3200" dirty="0" smtClean="0"/>
                        <a:t>Computer Application</a:t>
                      </a:r>
                      <a:r>
                        <a:rPr lang="en-US" sz="3200" baseline="0" dirty="0" smtClean="0"/>
                        <a:t> 2A</a:t>
                      </a:r>
                      <a:endParaRPr lang="en-US" sz="3200" dirty="0"/>
                    </a:p>
                  </a:txBody>
                  <a:tcPr/>
                </a:tc>
              </a:tr>
              <a:tr h="495556">
                <a:tc>
                  <a:txBody>
                    <a:bodyPr/>
                    <a:lstStyle/>
                    <a:p>
                      <a:r>
                        <a:rPr lang="en-US" sz="3200" dirty="0" smtClean="0"/>
                        <a:t>English Language Level 2</a:t>
                      </a:r>
                      <a:endParaRPr lang="en-US" sz="3200" dirty="0"/>
                    </a:p>
                  </a:txBody>
                  <a:tcPr/>
                </a:tc>
              </a:tr>
              <a:tr h="495556">
                <a:tc>
                  <a:txBody>
                    <a:bodyPr/>
                    <a:lstStyle/>
                    <a:p>
                      <a:r>
                        <a:rPr lang="en-US" sz="3200" dirty="0" smtClean="0"/>
                        <a:t>English Improvement 2</a:t>
                      </a:r>
                      <a:endParaRPr lang="en-US" sz="3200" dirty="0"/>
                    </a:p>
                  </a:txBody>
                  <a:tcPr/>
                </a:tc>
              </a:tr>
            </a:tbl>
          </a:graphicData>
        </a:graphic>
      </p:graphicFrame>
      <p:sp>
        <p:nvSpPr>
          <p:cNvPr id="5" name="Content Placeholder 4"/>
          <p:cNvSpPr>
            <a:spLocks noGrp="1"/>
          </p:cNvSpPr>
          <p:nvPr>
            <p:ph idx="1"/>
          </p:nvPr>
        </p:nvSpPr>
        <p:spPr/>
        <p:txBody>
          <a:bodyPr/>
          <a:lstStyle/>
          <a:p>
            <a:pPr marL="0" indent="0">
              <a:buNone/>
            </a:pPr>
            <a:r>
              <a:rPr lang="en-US" dirty="0"/>
              <a:t>.</a:t>
            </a:r>
          </a:p>
        </p:txBody>
      </p:sp>
      <p:sp>
        <p:nvSpPr>
          <p:cNvPr id="6" name="Date Placeholder 5"/>
          <p:cNvSpPr>
            <a:spLocks noGrp="1"/>
          </p:cNvSpPr>
          <p:nvPr>
            <p:ph type="dt" sz="half" idx="10"/>
          </p:nvPr>
        </p:nvSpPr>
        <p:spPr/>
        <p:txBody>
          <a:bodyPr/>
          <a:lstStyle/>
          <a:p>
            <a:fld id="{D1315F23-A8BA-4D07-90E3-A39A67892EA0}" type="datetime1">
              <a:rPr lang="en-US" smtClean="0"/>
              <a:t>10/5/2011</a:t>
            </a:fld>
            <a:endParaRPr lang="en-US"/>
          </a:p>
        </p:txBody>
      </p:sp>
      <p:sp>
        <p:nvSpPr>
          <p:cNvPr id="7" name="Slide Number Placeholder 6"/>
          <p:cNvSpPr>
            <a:spLocks noGrp="1"/>
          </p:cNvSpPr>
          <p:nvPr>
            <p:ph type="sldNum" sz="quarter" idx="12"/>
          </p:nvPr>
        </p:nvSpPr>
        <p:spPr/>
        <p:txBody>
          <a:bodyPr/>
          <a:lstStyle/>
          <a:p>
            <a:fld id="{21187E97-0B68-4120-ACD8-F2D734DBAB33}" type="slidenum">
              <a:rPr lang="en-US" smtClean="0"/>
              <a:t>9</a:t>
            </a:fld>
            <a:endParaRPr lang="en-US"/>
          </a:p>
        </p:txBody>
      </p:sp>
    </p:spTree>
    <p:extLst>
      <p:ext uri="{BB962C8B-B14F-4D97-AF65-F5344CB8AC3E}">
        <p14:creationId xmlns:p14="http://schemas.microsoft.com/office/powerpoint/2010/main" val="7526510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E3D2D"/>
      </a:dk2>
      <a:lt2>
        <a:srgbClr val="CAF278"/>
      </a:lt2>
      <a:accent1>
        <a:srgbClr val="94C600"/>
      </a:accent1>
      <a:accent2>
        <a:srgbClr val="FEC67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799</TotalTime>
  <Words>806</Words>
  <Application>Microsoft Office PowerPoint</Application>
  <PresentationFormat>On-screen Show (4:3)</PresentationFormat>
  <Paragraphs>252</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Orientation</vt:lpstr>
      <vt:lpstr>Content</vt:lpstr>
      <vt:lpstr>Introduction</vt:lpstr>
      <vt:lpstr>Objectives</vt:lpstr>
      <vt:lpstr>Objectives (Cont)</vt:lpstr>
      <vt:lpstr>School Leaders</vt:lpstr>
      <vt:lpstr>Program Structures</vt:lpstr>
      <vt:lpstr>Foundation Courses</vt:lpstr>
      <vt:lpstr>Foundation Courses</vt:lpstr>
      <vt:lpstr>General Courses</vt:lpstr>
      <vt:lpstr>Core and Major Required Courses</vt:lpstr>
      <vt:lpstr>Core and Major Required Courses</vt:lpstr>
      <vt:lpstr>Major Concentration Courses in Law</vt:lpstr>
      <vt:lpstr>Major Concentration Courses in Business Law</vt:lpstr>
      <vt:lpstr>Major Concentration Courses in Human Rights</vt:lpstr>
      <vt:lpstr>Student’s Activities</vt:lpstr>
      <vt:lpstr>Discussion Club</vt:lpstr>
      <vt:lpstr>Annual Competitions</vt:lpstr>
      <vt:lpstr>Annual Competitions</vt:lpstr>
      <vt:lpstr>Seminars</vt:lpstr>
      <vt:lpstr>Trips</vt:lpstr>
      <vt:lpstr>Why Study Law?</vt:lpstr>
      <vt:lpstr>Why Study Law at MSLAW?</vt:lpstr>
      <vt:lpstr>Why Study Law at MSLAW?</vt:lpstr>
      <vt:lpstr>Why Study Law at MSLAW?</vt:lpstr>
      <vt:lpstr>Career Opportunities</vt:lpstr>
      <vt:lpstr>Career Opportunities</vt:lpstr>
      <vt:lpstr>Career Opportunities</vt:lpstr>
      <vt:lpstr>Career Opportunities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The Mekong School of Law</dc:title>
  <dc:creator>VA VANNY</dc:creator>
  <cp:lastModifiedBy>VA VANNY</cp:lastModifiedBy>
  <cp:revision>69</cp:revision>
  <dcterms:created xsi:type="dcterms:W3CDTF">2011-09-07T16:25:51Z</dcterms:created>
  <dcterms:modified xsi:type="dcterms:W3CDTF">2011-10-05T10:24:31Z</dcterms:modified>
</cp:coreProperties>
</file>